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4"/>
  </p:notesMasterIdLst>
  <p:sldIdLst>
    <p:sldId id="319" r:id="rId3"/>
    <p:sldId id="264" r:id="rId4"/>
    <p:sldId id="267" r:id="rId5"/>
    <p:sldId id="336" r:id="rId6"/>
    <p:sldId id="337" r:id="rId7"/>
    <p:sldId id="338" r:id="rId8"/>
    <p:sldId id="339" r:id="rId9"/>
    <p:sldId id="340" r:id="rId10"/>
    <p:sldId id="341" r:id="rId11"/>
    <p:sldId id="342" r:id="rId12"/>
    <p:sldId id="343" r:id="rId13"/>
    <p:sldId id="344" r:id="rId14"/>
    <p:sldId id="345" r:id="rId15"/>
    <p:sldId id="346" r:id="rId16"/>
    <p:sldId id="347" r:id="rId17"/>
    <p:sldId id="354" r:id="rId18"/>
    <p:sldId id="282" r:id="rId19"/>
    <p:sldId id="356" r:id="rId20"/>
    <p:sldId id="357" r:id="rId21"/>
    <p:sldId id="358" r:id="rId22"/>
    <p:sldId id="277" r:id="rId23"/>
    <p:sldId id="359" r:id="rId24"/>
    <p:sldId id="360" r:id="rId25"/>
    <p:sldId id="361" r:id="rId26"/>
    <p:sldId id="362" r:id="rId27"/>
    <p:sldId id="363" r:id="rId28"/>
    <p:sldId id="271" r:id="rId29"/>
    <p:sldId id="272" r:id="rId30"/>
    <p:sldId id="273" r:id="rId31"/>
    <p:sldId id="349" r:id="rId32"/>
    <p:sldId id="351" r:id="rId33"/>
    <p:sldId id="352" r:id="rId34"/>
    <p:sldId id="353" r:id="rId35"/>
    <p:sldId id="365" r:id="rId36"/>
    <p:sldId id="355" r:id="rId37"/>
    <p:sldId id="366" r:id="rId38"/>
    <p:sldId id="368" r:id="rId39"/>
    <p:sldId id="369" r:id="rId40"/>
    <p:sldId id="370" r:id="rId41"/>
    <p:sldId id="371" r:id="rId42"/>
    <p:sldId id="317" r:id="rId43"/>
  </p:sldIdLst>
  <p:sldSz cx="9144000" cy="6858000" type="screen4x3"/>
  <p:notesSz cx="6797675" cy="98726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9F33A2"/>
    <a:srgbClr val="CD007E"/>
    <a:srgbClr val="11548C"/>
    <a:srgbClr val="FCCA00"/>
    <a:srgbClr val="740074"/>
    <a:srgbClr val="414141"/>
    <a:srgbClr val="C0C0C0"/>
    <a:srgbClr val="135F9D"/>
    <a:srgbClr val="1A8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2" d="100"/>
          <a:sy n="92" d="100"/>
        </p:scale>
        <p:origin x="-942" y="-102"/>
      </p:cViewPr>
      <p:guideLst>
        <p:guide orient="horz"/>
        <p:guide/>
      </p:guideLst>
    </p:cSldViewPr>
  </p:slideViewPr>
  <p:notesTextViewPr>
    <p:cViewPr>
      <p:scale>
        <a:sx n="100" d="100"/>
        <a:sy n="100" d="100"/>
      </p:scale>
      <p:origin x="0" y="0"/>
    </p:cViewPr>
  </p:notesTextViewPr>
  <p:sorterViewPr>
    <p:cViewPr>
      <p:scale>
        <a:sx n="100" d="100"/>
        <a:sy n="100" d="100"/>
      </p:scale>
      <p:origin x="0" y="-51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5#1">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2">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97660F4-158C-469F-B085-DFDD9231611F}" type="doc">
      <dgm:prSet loTypeId="urn:microsoft.com/office/officeart/2005/8/layout/default#2" loCatId="list" qsTypeId="urn:microsoft.com/office/officeart/2005/8/quickstyle/3d1#1" qsCatId="3D" csTypeId="urn:microsoft.com/office/officeart/2005/8/colors/accent5_5#1" csCatId="accent5" phldr="1"/>
      <dgm:spPr/>
      <dgm:t>
        <a:bodyPr/>
        <a:lstStyle/>
        <a:p>
          <a:endParaRPr lang="en-US"/>
        </a:p>
      </dgm:t>
    </dgm:pt>
    <dgm:pt modelId="{AB52E921-DE95-4098-9F14-A9D82F90893E}">
      <dgm:prSet custT="1"/>
      <dgm:spPr/>
      <dgm:t>
        <a:bodyPr/>
        <a:lstStyle/>
        <a:p>
          <a:r>
            <a:rPr lang="en-US" altLang="en-US" sz="1600" dirty="0" smtClean="0">
              <a:solidFill>
                <a:schemeClr val="tx1"/>
              </a:solidFill>
              <a:latin typeface="Calibri" panose="020F0502020204030204" pitchFamily="34" charset="0"/>
            </a:rPr>
            <a:t>Wing-to-wing execution by one single case-officer for benefit related queries such as card blocking, claim processing, PAN card replacement (Not to be shared proactively)  </a:t>
          </a:r>
          <a:endParaRPr lang="en-US" altLang="en-US" sz="1600" dirty="0">
            <a:solidFill>
              <a:schemeClr val="tx1"/>
            </a:solidFill>
            <a:latin typeface="Calibri" panose="020F0502020204030204" pitchFamily="34" charset="0"/>
          </a:endParaRPr>
        </a:p>
      </dgm:t>
    </dgm:pt>
    <dgm:pt modelId="{9B58B1EB-84EF-4B9C-A8DF-9F478FC97FAF}" type="parTrans" cxnId="{4B6894B9-C65D-4C8B-98CD-66B6A70AA05A}">
      <dgm:prSet/>
      <dgm:spPr/>
      <dgm:t>
        <a:bodyPr/>
        <a:lstStyle/>
        <a:p>
          <a:endParaRPr lang="en-IN"/>
        </a:p>
      </dgm:t>
    </dgm:pt>
    <dgm:pt modelId="{9AA8A5B0-B175-4301-B52A-14AE4C53FD2F}" type="sibTrans" cxnId="{4B6894B9-C65D-4C8B-98CD-66B6A70AA05A}">
      <dgm:prSet/>
      <dgm:spPr/>
      <dgm:t>
        <a:bodyPr/>
        <a:lstStyle/>
        <a:p>
          <a:endParaRPr lang="en-IN"/>
        </a:p>
      </dgm:t>
    </dgm:pt>
    <dgm:pt modelId="{079068AF-06CC-40FD-B224-A683006D665E}">
      <dgm:prSet phldrT="[Text]" custT="1"/>
      <dgm:spPr>
        <a:solidFill>
          <a:srgbClr val="740074"/>
        </a:solidFill>
      </dgm:spPr>
      <dgm:t>
        <a:bodyPr/>
        <a:lstStyle/>
        <a:p>
          <a:r>
            <a:rPr lang="en-US" sz="2400" b="1" dirty="0" smtClean="0"/>
            <a:t>Personal Case-worker</a:t>
          </a:r>
          <a:endParaRPr lang="en-US" sz="2400" dirty="0"/>
        </a:p>
      </dgm:t>
    </dgm:pt>
    <dgm:pt modelId="{4EA9D972-2864-412E-800A-67FC1495F851}" type="sibTrans" cxnId="{219DC230-2A23-47F4-9926-84B698B5DD37}">
      <dgm:prSet/>
      <dgm:spPr/>
      <dgm:t>
        <a:bodyPr/>
        <a:lstStyle/>
        <a:p>
          <a:endParaRPr lang="en-US"/>
        </a:p>
      </dgm:t>
    </dgm:pt>
    <dgm:pt modelId="{FB2E1F9D-C513-4A49-B4BB-3E1DC592528C}" type="parTrans" cxnId="{219DC230-2A23-47F4-9926-84B698B5DD37}">
      <dgm:prSet/>
      <dgm:spPr/>
      <dgm:t>
        <a:bodyPr/>
        <a:lstStyle/>
        <a:p>
          <a:endParaRPr lang="en-US"/>
        </a:p>
      </dgm:t>
    </dgm:pt>
    <dgm:pt modelId="{A4F326B4-F765-4E01-AA2B-3E5D9D0A2907}" type="pres">
      <dgm:prSet presAssocID="{797660F4-158C-469F-B085-DFDD9231611F}" presName="diagram" presStyleCnt="0">
        <dgm:presLayoutVars>
          <dgm:dir/>
          <dgm:resizeHandles val="exact"/>
        </dgm:presLayoutVars>
      </dgm:prSet>
      <dgm:spPr/>
      <dgm:t>
        <a:bodyPr/>
        <a:lstStyle/>
        <a:p>
          <a:endParaRPr lang="en-US"/>
        </a:p>
      </dgm:t>
    </dgm:pt>
    <dgm:pt modelId="{645C1621-C124-4667-ADF4-2582041C05A0}" type="pres">
      <dgm:prSet presAssocID="{079068AF-06CC-40FD-B224-A683006D665E}" presName="node" presStyleLbl="node1" presStyleIdx="0" presStyleCnt="2" custScaleX="80751" custScaleY="62964" custLinFactNeighborX="-26892" custLinFactNeighborY="190">
        <dgm:presLayoutVars>
          <dgm:bulletEnabled val="1"/>
        </dgm:presLayoutVars>
      </dgm:prSet>
      <dgm:spPr/>
      <dgm:t>
        <a:bodyPr/>
        <a:lstStyle/>
        <a:p>
          <a:endParaRPr lang="en-US"/>
        </a:p>
      </dgm:t>
    </dgm:pt>
    <dgm:pt modelId="{76C841FE-2C76-4EB7-9021-4391B18D6D0E}" type="pres">
      <dgm:prSet presAssocID="{4EA9D972-2864-412E-800A-67FC1495F851}" presName="sibTrans" presStyleCnt="0"/>
      <dgm:spPr/>
      <dgm:t>
        <a:bodyPr/>
        <a:lstStyle/>
        <a:p>
          <a:endParaRPr lang="en-US"/>
        </a:p>
      </dgm:t>
    </dgm:pt>
    <dgm:pt modelId="{5D038575-8E5E-44E2-9EFA-DBAF54618912}" type="pres">
      <dgm:prSet presAssocID="{AB52E921-DE95-4098-9F14-A9D82F90893E}" presName="node" presStyleLbl="node1" presStyleIdx="1" presStyleCnt="2">
        <dgm:presLayoutVars>
          <dgm:bulletEnabled val="1"/>
        </dgm:presLayoutVars>
      </dgm:prSet>
      <dgm:spPr/>
      <dgm:t>
        <a:bodyPr/>
        <a:lstStyle/>
        <a:p>
          <a:endParaRPr lang="en-IN"/>
        </a:p>
      </dgm:t>
    </dgm:pt>
  </dgm:ptLst>
  <dgm:cxnLst>
    <dgm:cxn modelId="{CFD1DFA3-F1DF-4B1F-A76C-DFD8EA49BC44}" type="presOf" srcId="{797660F4-158C-469F-B085-DFDD9231611F}" destId="{A4F326B4-F765-4E01-AA2B-3E5D9D0A2907}" srcOrd="0" destOrd="0" presId="urn:microsoft.com/office/officeart/2005/8/layout/default#2"/>
    <dgm:cxn modelId="{9D2F1C3A-2281-4A7C-91F3-B62C9A763200}" type="presOf" srcId="{AB52E921-DE95-4098-9F14-A9D82F90893E}" destId="{5D038575-8E5E-44E2-9EFA-DBAF54618912}" srcOrd="0" destOrd="0" presId="urn:microsoft.com/office/officeart/2005/8/layout/default#2"/>
    <dgm:cxn modelId="{219DC230-2A23-47F4-9926-84B698B5DD37}" srcId="{797660F4-158C-469F-B085-DFDD9231611F}" destId="{079068AF-06CC-40FD-B224-A683006D665E}" srcOrd="0" destOrd="0" parTransId="{FB2E1F9D-C513-4A49-B4BB-3E1DC592528C}" sibTransId="{4EA9D972-2864-412E-800A-67FC1495F851}"/>
    <dgm:cxn modelId="{67B9FA07-3369-46F2-86D3-B67EFAB82637}" type="presOf" srcId="{079068AF-06CC-40FD-B224-A683006D665E}" destId="{645C1621-C124-4667-ADF4-2582041C05A0}" srcOrd="0" destOrd="0" presId="urn:microsoft.com/office/officeart/2005/8/layout/default#2"/>
    <dgm:cxn modelId="{4B6894B9-C65D-4C8B-98CD-66B6A70AA05A}" srcId="{797660F4-158C-469F-B085-DFDD9231611F}" destId="{AB52E921-DE95-4098-9F14-A9D82F90893E}" srcOrd="1" destOrd="0" parTransId="{9B58B1EB-84EF-4B9C-A8DF-9F478FC97FAF}" sibTransId="{9AA8A5B0-B175-4301-B52A-14AE4C53FD2F}"/>
    <dgm:cxn modelId="{26703643-0287-4F2E-8155-EF6B2B286C0F}" type="presParOf" srcId="{A4F326B4-F765-4E01-AA2B-3E5D9D0A2907}" destId="{645C1621-C124-4667-ADF4-2582041C05A0}" srcOrd="0" destOrd="0" presId="urn:microsoft.com/office/officeart/2005/8/layout/default#2"/>
    <dgm:cxn modelId="{0A45FE8B-F9D0-4D6B-ACBE-66683405D278}" type="presParOf" srcId="{A4F326B4-F765-4E01-AA2B-3E5D9D0A2907}" destId="{76C841FE-2C76-4EB7-9021-4391B18D6D0E}" srcOrd="1" destOrd="0" presId="urn:microsoft.com/office/officeart/2005/8/layout/default#2"/>
    <dgm:cxn modelId="{0DD47C84-A76D-4625-8204-39CEC627554A}" type="presParOf" srcId="{A4F326B4-F765-4E01-AA2B-3E5D9D0A2907}" destId="{5D038575-8E5E-44E2-9EFA-DBAF54618912}" srcOrd="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7660F4-158C-469F-B085-DFDD9231611F}" type="doc">
      <dgm:prSet loTypeId="urn:microsoft.com/office/officeart/2005/8/layout/default#2" loCatId="list" qsTypeId="urn:microsoft.com/office/officeart/2005/8/quickstyle/3d1#2" qsCatId="3D" csTypeId="urn:microsoft.com/office/officeart/2005/8/colors/accent5_5#2" csCatId="accent5" phldr="1"/>
      <dgm:spPr/>
      <dgm:t>
        <a:bodyPr/>
        <a:lstStyle/>
        <a:p>
          <a:endParaRPr lang="en-US"/>
        </a:p>
      </dgm:t>
    </dgm:pt>
    <dgm:pt modelId="{079068AF-06CC-40FD-B224-A683006D665E}">
      <dgm:prSet phldrT="[Text]" custT="1"/>
      <dgm:spPr>
        <a:solidFill>
          <a:srgbClr val="740074"/>
        </a:solidFill>
      </dgm:spPr>
      <dgm:t>
        <a:bodyPr/>
        <a:lstStyle/>
        <a:p>
          <a:r>
            <a:rPr lang="en-US" sz="2400" b="1" dirty="0" smtClean="0"/>
            <a:t>SMS TO Talk Service</a:t>
          </a:r>
          <a:endParaRPr lang="en-US" sz="2400" dirty="0"/>
        </a:p>
      </dgm:t>
    </dgm:pt>
    <dgm:pt modelId="{FB2E1F9D-C513-4A49-B4BB-3E1DC592528C}" type="parTrans" cxnId="{219DC230-2A23-47F4-9926-84B698B5DD37}">
      <dgm:prSet/>
      <dgm:spPr/>
      <dgm:t>
        <a:bodyPr/>
        <a:lstStyle/>
        <a:p>
          <a:endParaRPr lang="en-US"/>
        </a:p>
      </dgm:t>
    </dgm:pt>
    <dgm:pt modelId="{4EA9D972-2864-412E-800A-67FC1495F851}" type="sibTrans" cxnId="{219DC230-2A23-47F4-9926-84B698B5DD37}">
      <dgm:prSet/>
      <dgm:spPr/>
      <dgm:t>
        <a:bodyPr/>
        <a:lstStyle/>
        <a:p>
          <a:endParaRPr lang="en-US"/>
        </a:p>
      </dgm:t>
    </dgm:pt>
    <dgm:pt modelId="{F74BC450-5FDE-416A-BCFD-49E2E14AA61C}">
      <dgm:prSet custT="1"/>
      <dgm:spPr/>
      <dgm:t>
        <a:bodyPr/>
        <a:lstStyle/>
        <a:p>
          <a:r>
            <a:rPr lang="en-US" altLang="en-US" sz="1600" dirty="0" smtClean="0">
              <a:solidFill>
                <a:schemeClr val="tx1"/>
              </a:solidFill>
              <a:latin typeface="Calibri" panose="020F0502020204030204" pitchFamily="34" charset="0"/>
            </a:rPr>
            <a:t>Added communication option allowing customer to get instantaneous call back post sending a simple SMS to a designated number (CPP to 56767). (Not to be shared proactively)</a:t>
          </a:r>
          <a:endParaRPr lang="en-US" altLang="en-US" sz="1600" dirty="0">
            <a:solidFill>
              <a:schemeClr val="tx1"/>
            </a:solidFill>
            <a:latin typeface="Calibri" panose="020F0502020204030204" pitchFamily="34" charset="0"/>
          </a:endParaRPr>
        </a:p>
      </dgm:t>
    </dgm:pt>
    <dgm:pt modelId="{C4C38BC0-20F2-47B4-B58C-CB79072DA93C}" type="parTrans" cxnId="{EBDC92D4-E995-4D40-815D-600977E11F10}">
      <dgm:prSet/>
      <dgm:spPr/>
      <dgm:t>
        <a:bodyPr/>
        <a:lstStyle/>
        <a:p>
          <a:endParaRPr lang="en-IN"/>
        </a:p>
      </dgm:t>
    </dgm:pt>
    <dgm:pt modelId="{7EA3281E-177F-4EA1-AE12-2906F5CF2CA0}" type="sibTrans" cxnId="{EBDC92D4-E995-4D40-815D-600977E11F10}">
      <dgm:prSet/>
      <dgm:spPr/>
      <dgm:t>
        <a:bodyPr/>
        <a:lstStyle/>
        <a:p>
          <a:endParaRPr lang="en-IN"/>
        </a:p>
      </dgm:t>
    </dgm:pt>
    <dgm:pt modelId="{A4F326B4-F765-4E01-AA2B-3E5D9D0A2907}" type="pres">
      <dgm:prSet presAssocID="{797660F4-158C-469F-B085-DFDD9231611F}" presName="diagram" presStyleCnt="0">
        <dgm:presLayoutVars>
          <dgm:dir/>
          <dgm:resizeHandles val="exact"/>
        </dgm:presLayoutVars>
      </dgm:prSet>
      <dgm:spPr/>
      <dgm:t>
        <a:bodyPr/>
        <a:lstStyle/>
        <a:p>
          <a:endParaRPr lang="en-US"/>
        </a:p>
      </dgm:t>
    </dgm:pt>
    <dgm:pt modelId="{645C1621-C124-4667-ADF4-2582041C05A0}" type="pres">
      <dgm:prSet presAssocID="{079068AF-06CC-40FD-B224-A683006D665E}" presName="node" presStyleLbl="node1" presStyleIdx="0" presStyleCnt="2" custScaleX="76104" custScaleY="83369" custLinFactNeighborX="-25600" custLinFactNeighborY="-36288">
        <dgm:presLayoutVars>
          <dgm:bulletEnabled val="1"/>
        </dgm:presLayoutVars>
      </dgm:prSet>
      <dgm:spPr/>
      <dgm:t>
        <a:bodyPr/>
        <a:lstStyle/>
        <a:p>
          <a:endParaRPr lang="en-US"/>
        </a:p>
      </dgm:t>
    </dgm:pt>
    <dgm:pt modelId="{76C841FE-2C76-4EB7-9021-4391B18D6D0E}" type="pres">
      <dgm:prSet presAssocID="{4EA9D972-2864-412E-800A-67FC1495F851}" presName="sibTrans" presStyleCnt="0"/>
      <dgm:spPr/>
      <dgm:t>
        <a:bodyPr/>
        <a:lstStyle/>
        <a:p>
          <a:endParaRPr lang="en-US"/>
        </a:p>
      </dgm:t>
    </dgm:pt>
    <dgm:pt modelId="{BCBEFDF1-FC42-40C9-A15A-4504E037CFFD}" type="pres">
      <dgm:prSet presAssocID="{F74BC450-5FDE-416A-BCFD-49E2E14AA61C}" presName="node" presStyleLbl="node1" presStyleIdx="1" presStyleCnt="2" custLinFactNeighborX="3487" custLinFactNeighborY="-741">
        <dgm:presLayoutVars>
          <dgm:bulletEnabled val="1"/>
        </dgm:presLayoutVars>
      </dgm:prSet>
      <dgm:spPr/>
      <dgm:t>
        <a:bodyPr/>
        <a:lstStyle/>
        <a:p>
          <a:endParaRPr lang="en-IN"/>
        </a:p>
      </dgm:t>
    </dgm:pt>
  </dgm:ptLst>
  <dgm:cxnLst>
    <dgm:cxn modelId="{EBDC92D4-E995-4D40-815D-600977E11F10}" srcId="{797660F4-158C-469F-B085-DFDD9231611F}" destId="{F74BC450-5FDE-416A-BCFD-49E2E14AA61C}" srcOrd="1" destOrd="0" parTransId="{C4C38BC0-20F2-47B4-B58C-CB79072DA93C}" sibTransId="{7EA3281E-177F-4EA1-AE12-2906F5CF2CA0}"/>
    <dgm:cxn modelId="{219DC230-2A23-47F4-9926-84B698B5DD37}" srcId="{797660F4-158C-469F-B085-DFDD9231611F}" destId="{079068AF-06CC-40FD-B224-A683006D665E}" srcOrd="0" destOrd="0" parTransId="{FB2E1F9D-C513-4A49-B4BB-3E1DC592528C}" sibTransId="{4EA9D972-2864-412E-800A-67FC1495F851}"/>
    <dgm:cxn modelId="{730571E8-8B09-4EBD-AA52-0F6C4DE9CED6}" type="presOf" srcId="{079068AF-06CC-40FD-B224-A683006D665E}" destId="{645C1621-C124-4667-ADF4-2582041C05A0}" srcOrd="0" destOrd="0" presId="urn:microsoft.com/office/officeart/2005/8/layout/default#2"/>
    <dgm:cxn modelId="{ABD22E84-E0F1-4E49-AB2F-151B4BF87715}" type="presOf" srcId="{797660F4-158C-469F-B085-DFDD9231611F}" destId="{A4F326B4-F765-4E01-AA2B-3E5D9D0A2907}" srcOrd="0" destOrd="0" presId="urn:microsoft.com/office/officeart/2005/8/layout/default#2"/>
    <dgm:cxn modelId="{D8F7E590-8EB9-47CF-A147-6C85E7007FA3}" type="presOf" srcId="{F74BC450-5FDE-416A-BCFD-49E2E14AA61C}" destId="{BCBEFDF1-FC42-40C9-A15A-4504E037CFFD}" srcOrd="0" destOrd="0" presId="urn:microsoft.com/office/officeart/2005/8/layout/default#2"/>
    <dgm:cxn modelId="{E1A1B8D7-7A00-4DF2-B142-761D54153D4B}" type="presParOf" srcId="{A4F326B4-F765-4E01-AA2B-3E5D9D0A2907}" destId="{645C1621-C124-4667-ADF4-2582041C05A0}" srcOrd="0" destOrd="0" presId="urn:microsoft.com/office/officeart/2005/8/layout/default#2"/>
    <dgm:cxn modelId="{640691DC-DDDD-41AD-9044-C2E08A734CB8}" type="presParOf" srcId="{A4F326B4-F765-4E01-AA2B-3E5D9D0A2907}" destId="{76C841FE-2C76-4EB7-9021-4391B18D6D0E}" srcOrd="1" destOrd="0" presId="urn:microsoft.com/office/officeart/2005/8/layout/default#2"/>
    <dgm:cxn modelId="{454BE04E-F3AC-4EE5-BBFF-487476294B2D}" type="presParOf" srcId="{A4F326B4-F765-4E01-AA2B-3E5D9D0A2907}" destId="{BCBEFDF1-FC42-40C9-A15A-4504E037CFFD}" srcOrd="2" destOrd="0" presId="urn:microsoft.com/office/officeart/2005/8/layout/defaul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2">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48"/>
          </a:xfrm>
          <a:prstGeom prst="rect">
            <a:avLst/>
          </a:prstGeom>
        </p:spPr>
        <p:txBody>
          <a:bodyPr vert="horz" lIns="91440" tIns="45720" rIns="91440" bIns="45720" rtlCol="0"/>
          <a:lstStyle>
            <a:lvl1pPr algn="l" eaLnBrk="1" hangingPunct="1">
              <a:defRPr sz="1200">
                <a:latin typeface="Arial" panose="020B0604020202020204" pitchFamily="34" charset="0"/>
                <a:cs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3850443" y="0"/>
            <a:ext cx="2945659" cy="495348"/>
          </a:xfrm>
          <a:prstGeom prst="rect">
            <a:avLst/>
          </a:prstGeom>
        </p:spPr>
        <p:txBody>
          <a:bodyPr vert="horz" lIns="91440" tIns="45720" rIns="91440" bIns="45720" rtlCol="0"/>
          <a:lstStyle>
            <a:lvl1pPr algn="r" eaLnBrk="1" hangingPunct="1">
              <a:defRPr sz="1200">
                <a:latin typeface="Arial" panose="020B0604020202020204" pitchFamily="34" charset="0"/>
                <a:cs typeface="Arial" panose="020B0604020202020204" pitchFamily="34" charset="0"/>
              </a:defRPr>
            </a:lvl1pPr>
          </a:lstStyle>
          <a:p>
            <a:pPr>
              <a:defRPr/>
            </a:pPr>
            <a:fld id="{BF8734FD-2F33-4B7F-BC3E-E3B6B52BE824}" type="datetimeFigureOut">
              <a:rPr lang="en-US"/>
              <a:t>8/9/2022</a:t>
            </a:fld>
            <a:endParaRPr lang="en-US" dirty="0"/>
          </a:p>
        </p:txBody>
      </p:sp>
      <p:sp>
        <p:nvSpPr>
          <p:cNvPr id="4" name="Slide Image Placeholder 3"/>
          <p:cNvSpPr>
            <a:spLocks noGrp="1" noRot="1" noChangeAspect="1"/>
          </p:cNvSpPr>
          <p:nvPr>
            <p:ph type="sldImg" idx="2"/>
          </p:nvPr>
        </p:nvSpPr>
        <p:spPr>
          <a:xfrm>
            <a:off x="1177925" y="1233488"/>
            <a:ext cx="4441825" cy="3332162"/>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eaLnBrk="1" hangingPunct="1">
              <a:defRPr sz="1200">
                <a:latin typeface="Arial" panose="020B0604020202020204" pitchFamily="34" charset="0"/>
                <a:cs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3850443" y="9377317"/>
            <a:ext cx="2945659" cy="495347"/>
          </a:xfrm>
          <a:prstGeom prst="rect">
            <a:avLst/>
          </a:prstGeom>
        </p:spPr>
        <p:txBody>
          <a:bodyPr vert="horz" wrap="square" lIns="91440" tIns="45720" rIns="91440" bIns="45720" numCol="1" anchor="b" anchorCtr="0" compatLnSpc="1"/>
          <a:lstStyle>
            <a:lvl1pPr algn="r" eaLnBrk="1" hangingPunct="1">
              <a:defRPr sz="1200"/>
            </a:lvl1pPr>
          </a:lstStyle>
          <a:p>
            <a:fld id="{CB1D3157-0877-4AF2-A2D9-1DD6122E0802}" type="slidenum">
              <a:rPr lang="en-US" altLang="en-US"/>
              <a:t>‹#›</a:t>
            </a:fld>
            <a:endParaRPr lang="en-US" altLang="en-US"/>
          </a:p>
        </p:txBody>
      </p:sp>
    </p:spTree>
    <p:extLst>
      <p:ext uri="{BB962C8B-B14F-4D97-AF65-F5344CB8AC3E}">
        <p14:creationId xmlns:p14="http://schemas.microsoft.com/office/powerpoint/2010/main" val="38170698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en-US" altLang="en-US" sz="1000" smtClean="0"/>
              <a:t>At CPP, we believe that life is for living, not worrying. So when things go wrong with you, you should be able to take them in your stride. CPP is here to help you do just that, feel relaxed with our complete service solution available to you 24x7. Just give us a call and we will take care of the rest. </a:t>
            </a: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899367-6566-4C80-8C52-7F013BD1A5F2}" type="slidenum">
              <a:rPr lang="en-US" altLang="en-US"/>
              <a:t>2</a:t>
            </a:fld>
            <a:endParaRPr lang="en-US" altLang="en-US"/>
          </a:p>
        </p:txBody>
      </p:sp>
    </p:spTree>
    <p:extLst>
      <p:ext uri="{BB962C8B-B14F-4D97-AF65-F5344CB8AC3E}">
        <p14:creationId xmlns:p14="http://schemas.microsoft.com/office/powerpoint/2010/main" val="423102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FEB51F-68F9-4F7B-A944-58494D07BC05}" type="slidenum">
              <a:rPr lang="en-US" altLang="en-US"/>
              <a:t>3</a:t>
            </a:fld>
            <a:endParaRPr lang="en-US" altLang="en-US"/>
          </a:p>
        </p:txBody>
      </p:sp>
      <p:sp>
        <p:nvSpPr>
          <p:cNvPr id="696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en-US" altLang="en-US" smtClean="0"/>
          </a:p>
        </p:txBody>
      </p:sp>
    </p:spTree>
    <p:extLst>
      <p:ext uri="{BB962C8B-B14F-4D97-AF65-F5344CB8AC3E}">
        <p14:creationId xmlns:p14="http://schemas.microsoft.com/office/powerpoint/2010/main" val="224903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smtClean="0"/>
              <a:t>If cust loses his PAN card before taking the membership then also CPP will assist the cust for re-issuing the PAN card</a:t>
            </a:r>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16D6353-8A5F-4571-B7AA-FD322A6DED36}" type="slidenum">
              <a:rPr lang="en-US" altLang="en-US"/>
              <a:t>17</a:t>
            </a:fld>
            <a:endParaRPr lang="en-US" altLang="en-US"/>
          </a:p>
        </p:txBody>
      </p:sp>
    </p:spTree>
    <p:extLst>
      <p:ext uri="{BB962C8B-B14F-4D97-AF65-F5344CB8AC3E}">
        <p14:creationId xmlns:p14="http://schemas.microsoft.com/office/powerpoint/2010/main" val="76994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1CB719-75EF-4A4A-BE63-B1DCEE17AE8E}" type="slidenum">
              <a:rPr lang="en-US" altLang="en-US"/>
              <a:t>21</a:t>
            </a:fld>
            <a:endParaRPr lang="en-US" altLang="en-US"/>
          </a:p>
        </p:txBody>
      </p:sp>
    </p:spTree>
    <p:extLst>
      <p:ext uri="{BB962C8B-B14F-4D97-AF65-F5344CB8AC3E}">
        <p14:creationId xmlns:p14="http://schemas.microsoft.com/office/powerpoint/2010/main" val="426765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F73C643-BD27-448B-8745-EE1DD6883EB9}" type="slidenum">
              <a:rPr lang="en-US" altLang="en-US"/>
              <a:t>35</a:t>
            </a:fld>
            <a:endParaRPr lang="en-US" altLang="en-US"/>
          </a:p>
        </p:txBody>
      </p:sp>
    </p:spTree>
    <p:extLst>
      <p:ext uri="{BB962C8B-B14F-4D97-AF65-F5344CB8AC3E}">
        <p14:creationId xmlns:p14="http://schemas.microsoft.com/office/powerpoint/2010/main" val="2395354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7" name="Date Placeholder 3"/>
          <p:cNvSpPr>
            <a:spLocks noGrp="1"/>
          </p:cNvSpPr>
          <p:nvPr>
            <p:ph type="dt" sz="half" idx="10"/>
          </p:nvPr>
        </p:nvSpPr>
        <p:spPr/>
        <p:txBody>
          <a:bodyPr/>
          <a:lstStyle>
            <a:lvl1pPr>
              <a:defRPr/>
            </a:lvl1pPr>
          </a:lstStyle>
          <a:p>
            <a:pPr>
              <a:defRPr/>
            </a:pPr>
            <a:endParaRPr lang="en-US" altLang="en-US"/>
          </a:p>
        </p:txBody>
      </p:sp>
      <p:sp>
        <p:nvSpPr>
          <p:cNvPr id="8"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dirty="0"/>
          </a:p>
        </p:txBody>
      </p:sp>
      <p:sp>
        <p:nvSpPr>
          <p:cNvPr id="9" name="Slide Number Placeholder 5"/>
          <p:cNvSpPr>
            <a:spLocks noGrp="1"/>
          </p:cNvSpPr>
          <p:nvPr>
            <p:ph type="sldNum" sz="quarter" idx="12"/>
          </p:nvPr>
        </p:nvSpPr>
        <p:spPr/>
        <p:txBody>
          <a:bodyPr/>
          <a:lstStyle>
            <a:lvl1pPr>
              <a:defRPr/>
            </a:lvl1pPr>
          </a:lstStyle>
          <a:p>
            <a:fld id="{95ABDCF4-9B2F-4DC2-97AB-DEA3664759DB}" type="slidenum">
              <a:rPr lang="en-US" altLang="en-US"/>
              <a:t>‹#›</a:t>
            </a:fld>
            <a:endParaRPr lang="en-US" altLang="en-US"/>
          </a:p>
        </p:txBody>
      </p:sp>
      <p:pic>
        <p:nvPicPr>
          <p:cNvPr id="11" name="Picture 10"/>
          <p:cNvPicPr>
            <a:picLocks noChangeAspect="1"/>
          </p:cNvPicPr>
          <p:nvPr userDrawn="1"/>
        </p:nvPicPr>
        <p:blipFill>
          <a:blip r:embed="rId2" cstate="email"/>
          <a:stretch>
            <a:fillRect/>
          </a:stretch>
        </p:blipFill>
        <p:spPr>
          <a:xfrm>
            <a:off x="1108153" y="2057400"/>
            <a:ext cx="6869656" cy="122235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5BB4E15A-7350-4A1F-AFA3-DBCC63307164}" type="slidenum">
              <a:rPr lang="en-US" altLang="en-US"/>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E730A179-97DD-4FDD-90B9-7D67D9B8E2FD}" type="slidenum">
              <a:rPr lang="en-US" altLang="en-US"/>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4" name="Rectangle 33"/>
          <p:cNvSpPr/>
          <p:nvPr userDrawn="1"/>
        </p:nvSpPr>
        <p:spPr>
          <a:xfrm>
            <a:off x="0" y="0"/>
            <a:ext cx="9144000" cy="6741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200">
              <a:solidFill>
                <a:prstClr val="white"/>
              </a:solidFill>
            </a:endParaRPr>
          </a:p>
        </p:txBody>
      </p:sp>
      <p:sp>
        <p:nvSpPr>
          <p:cNvPr id="15" name="Date Placeholder 3"/>
          <p:cNvSpPr>
            <a:spLocks noGrp="1"/>
          </p:cNvSpPr>
          <p:nvPr>
            <p:ph type="dt" sz="half" idx="10"/>
          </p:nvPr>
        </p:nvSpPr>
        <p:spPr>
          <a:xfrm>
            <a:off x="539552" y="6381328"/>
            <a:ext cx="2088232" cy="216024"/>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r>
              <a:rPr lang="en-US" smtClean="0">
                <a:solidFill>
                  <a:srgbClr val="141414">
                    <a:tint val="75000"/>
                  </a:srgbClr>
                </a:solidFill>
              </a:rPr>
              <a:t>www.cppgroupplc.com</a:t>
            </a:r>
            <a:endParaRPr lang="en-GB" dirty="0">
              <a:solidFill>
                <a:srgbClr val="141414">
                  <a:tint val="75000"/>
                </a:srgbClr>
              </a:solidFill>
            </a:endParaRPr>
          </a:p>
        </p:txBody>
      </p:sp>
      <p:sp>
        <p:nvSpPr>
          <p:cNvPr id="16" name="Footer Placeholder 4"/>
          <p:cNvSpPr>
            <a:spLocks noGrp="1"/>
          </p:cNvSpPr>
          <p:nvPr>
            <p:ph type="ftr" sz="quarter" idx="3"/>
          </p:nvPr>
        </p:nvSpPr>
        <p:spPr>
          <a:xfrm>
            <a:off x="3124200" y="6381327"/>
            <a:ext cx="2887960" cy="216023"/>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GB" dirty="0">
              <a:solidFill>
                <a:srgbClr val="141414">
                  <a:tint val="75000"/>
                </a:srgbClr>
              </a:solidFill>
              <a:latin typeface="Arial" panose="020B0604020202020204"/>
              <a:cs typeface="+mn-cs"/>
            </a:endParaRPr>
          </a:p>
        </p:txBody>
      </p:sp>
      <p:sp>
        <p:nvSpPr>
          <p:cNvPr id="17" name="Slide Number Placeholder 5"/>
          <p:cNvSpPr>
            <a:spLocks noGrp="1"/>
          </p:cNvSpPr>
          <p:nvPr>
            <p:ph type="sldNum" sz="quarter" idx="4"/>
          </p:nvPr>
        </p:nvSpPr>
        <p:spPr>
          <a:xfrm>
            <a:off x="6516216" y="6381328"/>
            <a:ext cx="2098576" cy="216024"/>
          </a:xfrm>
          <a:prstGeom prst="rect">
            <a:avLst/>
          </a:prstGeom>
        </p:spPr>
        <p:txBody>
          <a:bodyPr vert="horz" lIns="91440" tIns="45720" rIns="91440" bIns="45720" rtlCol="0" anchor="ctr"/>
          <a:lstStyle>
            <a:lvl1pPr algn="r">
              <a:defRPr sz="1000">
                <a:solidFill>
                  <a:srgbClr val="ED1C24"/>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fld id="{9CBF8996-C5F0-44FC-80C8-DAC299E9B81B}" type="slidenum">
              <a:rPr lang="en-GB" smtClean="0"/>
              <a:t>‹#›</a:t>
            </a:fld>
            <a:endParaRPr lang="en-GB"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561" y="1470252"/>
            <a:ext cx="3096344" cy="1385098"/>
          </a:xfrm>
          <a:prstGeom prst="rect">
            <a:avLst/>
          </a:prstGeom>
        </p:spPr>
      </p:pic>
      <p:sp>
        <p:nvSpPr>
          <p:cNvPr id="5" name="Text Placeholder 4"/>
          <p:cNvSpPr>
            <a:spLocks noGrp="1"/>
          </p:cNvSpPr>
          <p:nvPr>
            <p:ph type="body" sz="quarter" idx="11" hasCustomPrompt="1"/>
          </p:nvPr>
        </p:nvSpPr>
        <p:spPr>
          <a:xfrm>
            <a:off x="611560" y="3141663"/>
            <a:ext cx="5329238" cy="791393"/>
          </a:xfrm>
        </p:spPr>
        <p:txBody>
          <a:bodyPr>
            <a:normAutofit/>
          </a:bodyPr>
          <a:lstStyle>
            <a:lvl1pPr marL="0" indent="0">
              <a:buNone/>
              <a:defRPr sz="4000" b="1" baseline="0">
                <a:solidFill>
                  <a:srgbClr val="141414"/>
                </a:solidFill>
              </a:defRPr>
            </a:lvl1pPr>
          </a:lstStyle>
          <a:p>
            <a:pPr lvl="0"/>
            <a:r>
              <a:rPr lang="en-GB" dirty="0" smtClean="0"/>
              <a:t>Presentation Title</a:t>
            </a:r>
            <a:endParaRPr lang="en-GB" dirty="0"/>
          </a:p>
        </p:txBody>
      </p:sp>
      <p:sp>
        <p:nvSpPr>
          <p:cNvPr id="8" name="Text Placeholder 7"/>
          <p:cNvSpPr>
            <a:spLocks noGrp="1"/>
          </p:cNvSpPr>
          <p:nvPr>
            <p:ph type="body" sz="quarter" idx="12" hasCustomPrompt="1"/>
          </p:nvPr>
        </p:nvSpPr>
        <p:spPr>
          <a:xfrm>
            <a:off x="611188" y="3933057"/>
            <a:ext cx="5329237" cy="432048"/>
          </a:xfrm>
        </p:spPr>
        <p:txBody>
          <a:bodyPr>
            <a:normAutofit/>
          </a:bodyPr>
          <a:lstStyle>
            <a:lvl1pPr marL="0" indent="0">
              <a:buNone/>
              <a:defRPr sz="2000">
                <a:solidFill>
                  <a:srgbClr val="141414"/>
                </a:solidFill>
              </a:defRPr>
            </a:lvl1pPr>
          </a:lstStyle>
          <a:p>
            <a:pPr lvl="0"/>
            <a:r>
              <a:rPr lang="en-US" dirty="0" smtClean="0"/>
              <a:t>Presentation sub title</a:t>
            </a:r>
            <a:endParaRPr lang="en-GB" dirty="0"/>
          </a:p>
        </p:txBody>
      </p:sp>
      <p:cxnSp>
        <p:nvCxnSpPr>
          <p:cNvPr id="9" name="Straight Connector 8"/>
          <p:cNvCxnSpPr/>
          <p:nvPr userDrawn="1"/>
        </p:nvCxnSpPr>
        <p:spPr>
          <a:xfrm>
            <a:off x="611560" y="6286460"/>
            <a:ext cx="6912768" cy="0"/>
          </a:xfrm>
          <a:prstGeom prst="line">
            <a:avLst/>
          </a:prstGeom>
          <a:ln w="12700">
            <a:solidFill>
              <a:srgbClr val="141414"/>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7092280" y="6263601"/>
            <a:ext cx="1440160" cy="45719"/>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page">
    <p:spTree>
      <p:nvGrpSpPr>
        <p:cNvPr id="1" name=""/>
        <p:cNvGrpSpPr/>
        <p:nvPr/>
      </p:nvGrpSpPr>
      <p:grpSpPr>
        <a:xfrm>
          <a:off x="0" y="0"/>
          <a:ext cx="0" cy="0"/>
          <a:chOff x="0" y="0"/>
          <a:chExt cx="0" cy="0"/>
        </a:xfrm>
      </p:grpSpPr>
      <p:sp>
        <p:nvSpPr>
          <p:cNvPr id="15" name="Date Placeholder 3"/>
          <p:cNvSpPr>
            <a:spLocks noGrp="1"/>
          </p:cNvSpPr>
          <p:nvPr>
            <p:ph type="dt" sz="half" idx="10"/>
          </p:nvPr>
        </p:nvSpPr>
        <p:spPr>
          <a:xfrm>
            <a:off x="539552" y="6381328"/>
            <a:ext cx="2088232" cy="216024"/>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r>
              <a:rPr lang="en-US" dirty="0" smtClean="0">
                <a:solidFill>
                  <a:srgbClr val="141414">
                    <a:tint val="75000"/>
                  </a:srgbClr>
                </a:solidFill>
              </a:rPr>
              <a:t>www.cppgroupplc.com</a:t>
            </a:r>
            <a:endParaRPr lang="en-GB" dirty="0">
              <a:solidFill>
                <a:srgbClr val="141414">
                  <a:tint val="75000"/>
                </a:srgbClr>
              </a:solidFill>
            </a:endParaRPr>
          </a:p>
        </p:txBody>
      </p:sp>
      <p:sp>
        <p:nvSpPr>
          <p:cNvPr id="16" name="Footer Placeholder 4"/>
          <p:cNvSpPr>
            <a:spLocks noGrp="1"/>
          </p:cNvSpPr>
          <p:nvPr>
            <p:ph type="ftr" sz="quarter" idx="3"/>
          </p:nvPr>
        </p:nvSpPr>
        <p:spPr>
          <a:xfrm>
            <a:off x="3124200" y="6381327"/>
            <a:ext cx="2887960" cy="216023"/>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GB" dirty="0">
              <a:solidFill>
                <a:srgbClr val="141414">
                  <a:tint val="75000"/>
                </a:srgbClr>
              </a:solidFill>
              <a:latin typeface="Arial" panose="020B0604020202020204"/>
              <a:cs typeface="+mn-cs"/>
            </a:endParaRPr>
          </a:p>
        </p:txBody>
      </p:sp>
      <p:sp>
        <p:nvSpPr>
          <p:cNvPr id="17" name="Slide Number Placeholder 5"/>
          <p:cNvSpPr>
            <a:spLocks noGrp="1"/>
          </p:cNvSpPr>
          <p:nvPr>
            <p:ph type="sldNum" sz="quarter" idx="4"/>
          </p:nvPr>
        </p:nvSpPr>
        <p:spPr>
          <a:xfrm>
            <a:off x="6516216" y="6381328"/>
            <a:ext cx="2098576" cy="216024"/>
          </a:xfrm>
          <a:prstGeom prst="rect">
            <a:avLst/>
          </a:prstGeom>
        </p:spPr>
        <p:txBody>
          <a:bodyPr vert="horz" lIns="91440" tIns="45720" rIns="91440" bIns="45720" rtlCol="0" anchor="ctr"/>
          <a:lstStyle>
            <a:lvl1pPr algn="r">
              <a:defRPr sz="1000">
                <a:solidFill>
                  <a:srgbClr val="ED1C24"/>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fld id="{9CBF8996-C5F0-44FC-80C8-DAC299E9B81B}" type="slidenum">
              <a:rPr lang="en-GB" smtClean="0"/>
              <a:t>‹#›</a:t>
            </a:fld>
            <a:endParaRPr lang="en-GB" dirty="0"/>
          </a:p>
        </p:txBody>
      </p:sp>
      <p:sp>
        <p:nvSpPr>
          <p:cNvPr id="20" name="Title 1"/>
          <p:cNvSpPr>
            <a:spLocks noGrp="1"/>
          </p:cNvSpPr>
          <p:nvPr>
            <p:ph type="title" hasCustomPrompt="1"/>
          </p:nvPr>
        </p:nvSpPr>
        <p:spPr>
          <a:xfrm>
            <a:off x="529208" y="44624"/>
            <a:ext cx="6059016" cy="778098"/>
          </a:xfrm>
          <a:prstGeom prst="rect">
            <a:avLst/>
          </a:prstGeom>
        </p:spPr>
        <p:txBody>
          <a:bodyPr anchor="ctr" anchorCtr="0"/>
          <a:lstStyle>
            <a:lvl1pPr>
              <a:defRPr sz="2800"/>
            </a:lvl1pPr>
          </a:lstStyle>
          <a:p>
            <a:r>
              <a:rPr lang="en-US" dirty="0" smtClean="0"/>
              <a:t>Page Title</a:t>
            </a:r>
            <a:endParaRPr lang="en-GB" dirty="0"/>
          </a:p>
        </p:txBody>
      </p:sp>
      <p:sp>
        <p:nvSpPr>
          <p:cNvPr id="3" name="Text Placeholder 2"/>
          <p:cNvSpPr>
            <a:spLocks noGrp="1"/>
          </p:cNvSpPr>
          <p:nvPr>
            <p:ph type="body" sz="quarter" idx="12"/>
          </p:nvPr>
        </p:nvSpPr>
        <p:spPr>
          <a:xfrm>
            <a:off x="539750" y="1196753"/>
            <a:ext cx="8064500" cy="4753198"/>
          </a:xfrm>
        </p:spPr>
        <p:txBody>
          <a:bodyPr>
            <a:normAutofit/>
          </a:bodyPr>
          <a:lstStyle>
            <a:lvl1pPr marL="0" indent="0">
              <a:buNone/>
              <a:defRPr sz="2000">
                <a:solidFill>
                  <a:schemeClr val="tx1">
                    <a:lumMod val="90000"/>
                    <a:lumOff val="10000"/>
                  </a:schemeClr>
                </a:solidFill>
                <a:latin typeface="Arial" panose="020B0604020202020204" pitchFamily="34" charset="0"/>
                <a:cs typeface="Arial" panose="020B0604020202020204" pitchFamily="34" charset="0"/>
              </a:defRPr>
            </a:lvl1pPr>
            <a:lvl2pPr>
              <a:defRPr sz="1800">
                <a:solidFill>
                  <a:schemeClr val="tx1">
                    <a:lumMod val="90000"/>
                    <a:lumOff val="10000"/>
                  </a:schemeClr>
                </a:solidFill>
                <a:latin typeface="Arial" panose="020B0604020202020204" pitchFamily="34" charset="0"/>
                <a:cs typeface="Arial" panose="020B0604020202020204" pitchFamily="34" charset="0"/>
              </a:defRPr>
            </a:lvl2pPr>
            <a:lvl3pPr>
              <a:defRPr sz="1600">
                <a:solidFill>
                  <a:schemeClr val="tx1">
                    <a:lumMod val="90000"/>
                    <a:lumOff val="10000"/>
                  </a:schemeClr>
                </a:solidFill>
                <a:latin typeface="Arial" panose="020B0604020202020204" pitchFamily="34" charset="0"/>
                <a:cs typeface="Arial" panose="020B0604020202020204" pitchFamily="34" charset="0"/>
              </a:defRPr>
            </a:lvl3pPr>
            <a:lvl4pPr>
              <a:defRPr sz="1400">
                <a:solidFill>
                  <a:schemeClr val="tx1">
                    <a:lumMod val="90000"/>
                    <a:lumOff val="10000"/>
                  </a:schemeClr>
                </a:solidFill>
                <a:latin typeface="Arial" panose="020B0604020202020204" pitchFamily="34" charset="0"/>
                <a:cs typeface="Arial" panose="020B0604020202020204" pitchFamily="34" charset="0"/>
              </a:defRPr>
            </a:lvl4pPr>
            <a:lvl5pPr>
              <a:defRPr sz="1400">
                <a:solidFill>
                  <a:schemeClr val="tx1">
                    <a:lumMod val="90000"/>
                    <a:lumOff val="10000"/>
                  </a:schemeClr>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3"/>
          <p:cNvSpPr>
            <a:spLocks noGrp="1"/>
          </p:cNvSpPr>
          <p:nvPr>
            <p:ph type="body" sz="quarter" idx="13" hasCustomPrompt="1"/>
          </p:nvPr>
        </p:nvSpPr>
        <p:spPr>
          <a:xfrm>
            <a:off x="6588125" y="44897"/>
            <a:ext cx="2016125" cy="792162"/>
          </a:xfrm>
        </p:spPr>
        <p:txBody>
          <a:bodyPr anchor="ctr">
            <a:noAutofit/>
          </a:bodyPr>
          <a:lstStyle>
            <a:lvl1pPr marL="0" indent="0" algn="r">
              <a:buNone/>
              <a:defRPr sz="1500">
                <a:solidFill>
                  <a:schemeClr val="tx1">
                    <a:lumMod val="50000"/>
                    <a:lumOff val="50000"/>
                  </a:schemeClr>
                </a:solidFill>
                <a:latin typeface="+mn-lt"/>
              </a:defRPr>
            </a:lvl1pPr>
          </a:lstStyle>
          <a:p>
            <a:pPr lvl="0"/>
            <a:r>
              <a:rPr lang="en-US" dirty="0" smtClean="0"/>
              <a:t>Chapter Title (delete if not needed)</a:t>
            </a:r>
            <a:endParaRPr lang="en-GB"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title">
    <p:spTree>
      <p:nvGrpSpPr>
        <p:cNvPr id="1" name=""/>
        <p:cNvGrpSpPr/>
        <p:nvPr/>
      </p:nvGrpSpPr>
      <p:grpSpPr>
        <a:xfrm>
          <a:off x="0" y="0"/>
          <a:ext cx="0" cy="0"/>
          <a:chOff x="0" y="0"/>
          <a:chExt cx="0" cy="0"/>
        </a:xfrm>
      </p:grpSpPr>
      <p:sp>
        <p:nvSpPr>
          <p:cNvPr id="34" name="Rectangle 33"/>
          <p:cNvSpPr/>
          <p:nvPr userDrawn="1"/>
        </p:nvSpPr>
        <p:spPr>
          <a:xfrm>
            <a:off x="0" y="0"/>
            <a:ext cx="9144000" cy="3645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200">
              <a:solidFill>
                <a:prstClr val="white"/>
              </a:solidFill>
            </a:endParaRPr>
          </a:p>
        </p:txBody>
      </p:sp>
      <p:sp>
        <p:nvSpPr>
          <p:cNvPr id="58" name="Picture Placeholder 57"/>
          <p:cNvSpPr>
            <a:spLocks noGrp="1"/>
          </p:cNvSpPr>
          <p:nvPr>
            <p:ph type="pic" sz="quarter" idx="20"/>
          </p:nvPr>
        </p:nvSpPr>
        <p:spPr>
          <a:xfrm>
            <a:off x="0" y="46038"/>
            <a:ext cx="9144000" cy="3527425"/>
          </a:xfrm>
          <a:solidFill>
            <a:schemeClr val="bg1">
              <a:lumMod val="75000"/>
            </a:schemeClr>
          </a:solidFill>
        </p:spPr>
        <p:txBody>
          <a:bodyPr/>
          <a:lstStyle/>
          <a:p>
            <a:endParaRPr lang="en-GB" dirty="0"/>
          </a:p>
        </p:txBody>
      </p:sp>
      <p:sp>
        <p:nvSpPr>
          <p:cNvPr id="15" name="Date Placeholder 3"/>
          <p:cNvSpPr>
            <a:spLocks noGrp="1"/>
          </p:cNvSpPr>
          <p:nvPr>
            <p:ph type="dt" sz="half" idx="10"/>
          </p:nvPr>
        </p:nvSpPr>
        <p:spPr>
          <a:xfrm>
            <a:off x="539552" y="6381328"/>
            <a:ext cx="2088232" cy="216024"/>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r>
              <a:rPr lang="en-US" dirty="0" smtClean="0">
                <a:solidFill>
                  <a:srgbClr val="141414">
                    <a:tint val="75000"/>
                  </a:srgbClr>
                </a:solidFill>
              </a:rPr>
              <a:t>www.cppgroupplc.com</a:t>
            </a:r>
            <a:endParaRPr lang="en-GB" dirty="0">
              <a:solidFill>
                <a:srgbClr val="141414">
                  <a:tint val="75000"/>
                </a:srgbClr>
              </a:solidFill>
            </a:endParaRPr>
          </a:p>
        </p:txBody>
      </p:sp>
      <p:sp>
        <p:nvSpPr>
          <p:cNvPr id="16" name="Footer Placeholder 4"/>
          <p:cNvSpPr>
            <a:spLocks noGrp="1"/>
          </p:cNvSpPr>
          <p:nvPr>
            <p:ph type="ftr" sz="quarter" idx="3"/>
          </p:nvPr>
        </p:nvSpPr>
        <p:spPr>
          <a:xfrm>
            <a:off x="3124200" y="6381327"/>
            <a:ext cx="2887960" cy="216023"/>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GB" dirty="0">
              <a:solidFill>
                <a:srgbClr val="141414">
                  <a:tint val="75000"/>
                </a:srgbClr>
              </a:solidFill>
              <a:latin typeface="Arial" panose="020B0604020202020204"/>
              <a:cs typeface="+mn-cs"/>
            </a:endParaRPr>
          </a:p>
        </p:txBody>
      </p:sp>
      <p:sp>
        <p:nvSpPr>
          <p:cNvPr id="17" name="Slide Number Placeholder 5"/>
          <p:cNvSpPr>
            <a:spLocks noGrp="1"/>
          </p:cNvSpPr>
          <p:nvPr>
            <p:ph type="sldNum" sz="quarter" idx="4"/>
          </p:nvPr>
        </p:nvSpPr>
        <p:spPr>
          <a:xfrm>
            <a:off x="6516216" y="6381328"/>
            <a:ext cx="2098576" cy="216024"/>
          </a:xfrm>
          <a:prstGeom prst="rect">
            <a:avLst/>
          </a:prstGeom>
        </p:spPr>
        <p:txBody>
          <a:bodyPr vert="horz" lIns="91440" tIns="45720" rIns="91440" bIns="45720" rtlCol="0" anchor="ctr"/>
          <a:lstStyle>
            <a:lvl1pPr algn="r">
              <a:defRPr sz="1000">
                <a:solidFill>
                  <a:srgbClr val="ED1C24"/>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fld id="{9CBF8996-C5F0-44FC-80C8-DAC299E9B81B}" type="slidenum">
              <a:rPr lang="en-GB" smtClean="0"/>
              <a:t>‹#›</a:t>
            </a:fld>
            <a:endParaRPr lang="en-GB" dirty="0"/>
          </a:p>
        </p:txBody>
      </p:sp>
      <p:sp>
        <p:nvSpPr>
          <p:cNvPr id="36" name="Text Placeholder 35"/>
          <p:cNvSpPr>
            <a:spLocks noGrp="1"/>
          </p:cNvSpPr>
          <p:nvPr>
            <p:ph type="body" sz="quarter" idx="13" hasCustomPrompt="1"/>
          </p:nvPr>
        </p:nvSpPr>
        <p:spPr>
          <a:xfrm>
            <a:off x="611560" y="3933825"/>
            <a:ext cx="7992888" cy="431800"/>
          </a:xfrm>
        </p:spPr>
        <p:txBody>
          <a:bodyPr>
            <a:normAutofit/>
          </a:bodyPr>
          <a:lstStyle>
            <a:lvl1pPr marL="0" indent="0" algn="ctr">
              <a:buNone/>
              <a:defRPr sz="1800" b="1">
                <a:latin typeface="Arial" panose="020B0604020202020204" pitchFamily="34" charset="0"/>
                <a:cs typeface="Arial" panose="020B0604020202020204" pitchFamily="34" charset="0"/>
              </a:defRPr>
            </a:lvl1pPr>
          </a:lstStyle>
          <a:p>
            <a:pPr lvl="0"/>
            <a:r>
              <a:rPr lang="en-US" dirty="0" smtClean="0"/>
              <a:t>Discuss what you’re going to cover in this chapter:</a:t>
            </a:r>
            <a:endParaRPr lang="en-GB" dirty="0"/>
          </a:p>
        </p:txBody>
      </p:sp>
      <p:sp>
        <p:nvSpPr>
          <p:cNvPr id="38" name="Text Placeholder 37"/>
          <p:cNvSpPr>
            <a:spLocks noGrp="1"/>
          </p:cNvSpPr>
          <p:nvPr>
            <p:ph type="body" sz="quarter" idx="14" hasCustomPrompt="1"/>
          </p:nvPr>
        </p:nvSpPr>
        <p:spPr>
          <a:xfrm>
            <a:off x="539552" y="4653136"/>
            <a:ext cx="2376487" cy="360040"/>
          </a:xfrm>
        </p:spPr>
        <p:txBody>
          <a:bodyPr>
            <a:normAutofit/>
          </a:bodyPr>
          <a:lstStyle>
            <a:lvl1pPr marL="0" indent="0">
              <a:buNone/>
              <a:defRPr sz="1800" b="1" baseline="0">
                <a:solidFill>
                  <a:srgbClr val="ED1C24"/>
                </a:solidFill>
                <a:latin typeface="Arial" panose="020B0604020202020204" pitchFamily="34" charset="0"/>
                <a:cs typeface="Arial" panose="020B0604020202020204" pitchFamily="34" charset="0"/>
              </a:defRPr>
            </a:lvl1pPr>
          </a:lstStyle>
          <a:p>
            <a:pPr lvl="0"/>
            <a:r>
              <a:rPr lang="en-GB" dirty="0" smtClean="0"/>
              <a:t>Header 1</a:t>
            </a:r>
            <a:endParaRPr lang="en-GB" dirty="0"/>
          </a:p>
        </p:txBody>
      </p:sp>
      <p:sp>
        <p:nvSpPr>
          <p:cNvPr id="39" name="Text Placeholder 37"/>
          <p:cNvSpPr>
            <a:spLocks noGrp="1"/>
          </p:cNvSpPr>
          <p:nvPr>
            <p:ph type="body" sz="quarter" idx="15" hasCustomPrompt="1"/>
          </p:nvPr>
        </p:nvSpPr>
        <p:spPr>
          <a:xfrm>
            <a:off x="539329" y="5013176"/>
            <a:ext cx="2376487" cy="792088"/>
          </a:xfrm>
        </p:spPr>
        <p:txBody>
          <a:bodyPr>
            <a:normAutofit/>
          </a:bodyPr>
          <a:lstStyle>
            <a:lvl1pPr marL="0" indent="0">
              <a:buNone/>
              <a:defRPr sz="1400" b="0" baseline="0">
                <a:solidFill>
                  <a:srgbClr val="141414"/>
                </a:solidFill>
                <a:latin typeface="Arial" panose="020B0604020202020204" pitchFamily="34" charset="0"/>
                <a:cs typeface="Arial" panose="020B0604020202020204" pitchFamily="34" charset="0"/>
              </a:defRPr>
            </a:lvl1pPr>
          </a:lstStyle>
          <a:p>
            <a:pPr lvl="0"/>
            <a:r>
              <a:rPr lang="en-GB" dirty="0" smtClean="0"/>
              <a:t>We’ll touch on this subject as its important to understand it.</a:t>
            </a:r>
            <a:endParaRPr lang="en-GB" dirty="0"/>
          </a:p>
        </p:txBody>
      </p:sp>
      <p:sp>
        <p:nvSpPr>
          <p:cNvPr id="42" name="Text Placeholder 37"/>
          <p:cNvSpPr>
            <a:spLocks noGrp="1"/>
          </p:cNvSpPr>
          <p:nvPr>
            <p:ph type="body" sz="quarter" idx="16" hasCustomPrompt="1"/>
          </p:nvPr>
        </p:nvSpPr>
        <p:spPr>
          <a:xfrm>
            <a:off x="3419649" y="4653136"/>
            <a:ext cx="2376487" cy="360040"/>
          </a:xfrm>
        </p:spPr>
        <p:txBody>
          <a:bodyPr>
            <a:normAutofit/>
          </a:bodyPr>
          <a:lstStyle>
            <a:lvl1pPr marL="0" indent="0">
              <a:buNone/>
              <a:defRPr sz="1800" b="1" baseline="0">
                <a:solidFill>
                  <a:srgbClr val="ED1C24"/>
                </a:solidFill>
                <a:latin typeface="Arial" panose="020B0604020202020204" pitchFamily="34" charset="0"/>
                <a:cs typeface="Arial" panose="020B0604020202020204" pitchFamily="34" charset="0"/>
              </a:defRPr>
            </a:lvl1pPr>
          </a:lstStyle>
          <a:p>
            <a:pPr lvl="0"/>
            <a:r>
              <a:rPr lang="en-GB" dirty="0" smtClean="0"/>
              <a:t>Header 2</a:t>
            </a:r>
            <a:endParaRPr lang="en-GB" dirty="0"/>
          </a:p>
        </p:txBody>
      </p:sp>
      <p:sp>
        <p:nvSpPr>
          <p:cNvPr id="43" name="Text Placeholder 37"/>
          <p:cNvSpPr>
            <a:spLocks noGrp="1"/>
          </p:cNvSpPr>
          <p:nvPr>
            <p:ph type="body" sz="quarter" idx="17" hasCustomPrompt="1"/>
          </p:nvPr>
        </p:nvSpPr>
        <p:spPr>
          <a:xfrm>
            <a:off x="3419426" y="5013176"/>
            <a:ext cx="2376487" cy="792088"/>
          </a:xfrm>
        </p:spPr>
        <p:txBody>
          <a:bodyPr>
            <a:normAutofit/>
          </a:bodyPr>
          <a:lstStyle>
            <a:lvl1pPr marL="0" indent="0">
              <a:buNone/>
              <a:defRPr sz="1400" b="0" baseline="0">
                <a:solidFill>
                  <a:srgbClr val="141414"/>
                </a:solidFill>
                <a:latin typeface="Arial" panose="020B0604020202020204" pitchFamily="34" charset="0"/>
                <a:cs typeface="Arial" panose="020B0604020202020204" pitchFamily="34" charset="0"/>
              </a:defRPr>
            </a:lvl1pPr>
          </a:lstStyle>
          <a:p>
            <a:pPr lvl="0"/>
            <a:r>
              <a:rPr lang="en-GB" dirty="0" smtClean="0"/>
              <a:t>We’ll touch on this subject as its important to understand it.</a:t>
            </a:r>
            <a:endParaRPr lang="en-GB" dirty="0"/>
          </a:p>
        </p:txBody>
      </p:sp>
      <p:sp>
        <p:nvSpPr>
          <p:cNvPr id="44" name="Text Placeholder 37"/>
          <p:cNvSpPr>
            <a:spLocks noGrp="1"/>
          </p:cNvSpPr>
          <p:nvPr>
            <p:ph type="body" sz="quarter" idx="18" hasCustomPrompt="1"/>
          </p:nvPr>
        </p:nvSpPr>
        <p:spPr>
          <a:xfrm>
            <a:off x="6300415" y="4653136"/>
            <a:ext cx="2376487" cy="360040"/>
          </a:xfrm>
        </p:spPr>
        <p:txBody>
          <a:bodyPr>
            <a:normAutofit/>
          </a:bodyPr>
          <a:lstStyle>
            <a:lvl1pPr marL="0" indent="0">
              <a:buNone/>
              <a:defRPr sz="1800" b="1" baseline="0">
                <a:solidFill>
                  <a:srgbClr val="ED1C24"/>
                </a:solidFill>
                <a:latin typeface="Arial" panose="020B0604020202020204" pitchFamily="34" charset="0"/>
                <a:cs typeface="Arial" panose="020B0604020202020204" pitchFamily="34" charset="0"/>
              </a:defRPr>
            </a:lvl1pPr>
          </a:lstStyle>
          <a:p>
            <a:pPr lvl="0"/>
            <a:r>
              <a:rPr lang="en-GB" dirty="0" smtClean="0"/>
              <a:t>Header 3</a:t>
            </a:r>
            <a:endParaRPr lang="en-GB" dirty="0"/>
          </a:p>
        </p:txBody>
      </p:sp>
      <p:sp>
        <p:nvSpPr>
          <p:cNvPr id="45" name="Text Placeholder 37"/>
          <p:cNvSpPr>
            <a:spLocks noGrp="1"/>
          </p:cNvSpPr>
          <p:nvPr>
            <p:ph type="body" sz="quarter" idx="19" hasCustomPrompt="1"/>
          </p:nvPr>
        </p:nvSpPr>
        <p:spPr>
          <a:xfrm>
            <a:off x="6300192" y="5013176"/>
            <a:ext cx="2376487" cy="792088"/>
          </a:xfrm>
        </p:spPr>
        <p:txBody>
          <a:bodyPr>
            <a:normAutofit/>
          </a:bodyPr>
          <a:lstStyle>
            <a:lvl1pPr marL="0" indent="0">
              <a:buNone/>
              <a:defRPr sz="1400" b="0" baseline="0">
                <a:solidFill>
                  <a:srgbClr val="141414"/>
                </a:solidFill>
                <a:latin typeface="Arial" panose="020B0604020202020204" pitchFamily="34" charset="0"/>
                <a:cs typeface="Arial" panose="020B0604020202020204" pitchFamily="34" charset="0"/>
              </a:defRPr>
            </a:lvl1pPr>
          </a:lstStyle>
          <a:p>
            <a:pPr lvl="0"/>
            <a:r>
              <a:rPr lang="en-GB" dirty="0" smtClean="0"/>
              <a:t>We’ll touch on this subject as its important to understand it.</a:t>
            </a:r>
            <a:endParaRPr lang="en-GB" dirty="0"/>
          </a:p>
        </p:txBody>
      </p:sp>
      <p:sp>
        <p:nvSpPr>
          <p:cNvPr id="29" name="Rectangle 28"/>
          <p:cNvSpPr/>
          <p:nvPr userDrawn="1"/>
        </p:nvSpPr>
        <p:spPr>
          <a:xfrm>
            <a:off x="0" y="0"/>
            <a:ext cx="9144000" cy="45719"/>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6" name="Text Placeholder 5"/>
          <p:cNvSpPr>
            <a:spLocks noGrp="1"/>
          </p:cNvSpPr>
          <p:nvPr>
            <p:ph type="body" sz="quarter" idx="21" hasCustomPrompt="1"/>
          </p:nvPr>
        </p:nvSpPr>
        <p:spPr>
          <a:xfrm>
            <a:off x="5076056" y="836712"/>
            <a:ext cx="3743325" cy="2160587"/>
          </a:xfrm>
          <a:gradFill>
            <a:gsLst>
              <a:gs pos="0">
                <a:schemeClr val="bg1">
                  <a:alpha val="60000"/>
                </a:schemeClr>
              </a:gs>
              <a:gs pos="100000">
                <a:schemeClr val="bg1">
                  <a:alpha val="0"/>
                </a:schemeClr>
              </a:gs>
            </a:gsLst>
            <a:lin ang="5400000" scaled="0"/>
          </a:gradFill>
        </p:spPr>
        <p:txBody>
          <a:bodyPr/>
          <a:lstStyle>
            <a:lvl1pPr marL="0" indent="0">
              <a:buNone/>
              <a:defRPr baseline="0"/>
            </a:lvl1pPr>
          </a:lstStyle>
          <a:p>
            <a:pPr lvl="0"/>
            <a:r>
              <a:rPr lang="en-GB" dirty="0" smtClean="0"/>
              <a:t> </a:t>
            </a:r>
            <a:endParaRPr lang="en-GB" dirty="0"/>
          </a:p>
        </p:txBody>
      </p:sp>
      <p:sp>
        <p:nvSpPr>
          <p:cNvPr id="31" name="Text Placeholder 30"/>
          <p:cNvSpPr>
            <a:spLocks noGrp="1"/>
          </p:cNvSpPr>
          <p:nvPr>
            <p:ph type="body" sz="quarter" idx="11" hasCustomPrompt="1"/>
          </p:nvPr>
        </p:nvSpPr>
        <p:spPr>
          <a:xfrm>
            <a:off x="3779912" y="837059"/>
            <a:ext cx="4824586" cy="719733"/>
          </a:xfrm>
        </p:spPr>
        <p:txBody>
          <a:bodyPr anchor="ctr" anchorCtr="0">
            <a:normAutofit/>
          </a:bodyPr>
          <a:lstStyle>
            <a:lvl1pPr marL="0" indent="0" algn="r">
              <a:buNone/>
              <a:defRPr sz="4000" b="1">
                <a:solidFill>
                  <a:srgbClr val="141414"/>
                </a:solidFill>
                <a:latin typeface="Arial" panose="020B0604020202020204" pitchFamily="34" charset="0"/>
                <a:cs typeface="Arial" panose="020B0604020202020204" pitchFamily="34" charset="0"/>
              </a:defRPr>
            </a:lvl1pPr>
          </a:lstStyle>
          <a:p>
            <a:pPr lvl="0"/>
            <a:r>
              <a:rPr lang="en-US" dirty="0" smtClean="0"/>
              <a:t>Chapter Title</a:t>
            </a:r>
          </a:p>
        </p:txBody>
      </p:sp>
      <p:sp>
        <p:nvSpPr>
          <p:cNvPr id="33" name="Text Placeholder 32"/>
          <p:cNvSpPr>
            <a:spLocks noGrp="1"/>
          </p:cNvSpPr>
          <p:nvPr>
            <p:ph type="body" sz="quarter" idx="12" hasCustomPrompt="1"/>
          </p:nvPr>
        </p:nvSpPr>
        <p:spPr>
          <a:xfrm>
            <a:off x="5148262" y="1485330"/>
            <a:ext cx="3456185" cy="791542"/>
          </a:xfrm>
        </p:spPr>
        <p:txBody>
          <a:bodyPr>
            <a:normAutofit/>
          </a:bodyPr>
          <a:lstStyle>
            <a:lvl1pPr marL="0" indent="0" algn="r">
              <a:buNone/>
              <a:defRPr sz="1600" baseline="0">
                <a:latin typeface="Arial" panose="020B0604020202020204" pitchFamily="34" charset="0"/>
                <a:cs typeface="Arial" panose="020B0604020202020204" pitchFamily="34" charset="0"/>
              </a:defRPr>
            </a:lvl1pPr>
          </a:lstStyle>
          <a:p>
            <a:pPr lvl="0"/>
            <a:r>
              <a:rPr lang="en-US" dirty="0" smtClean="0"/>
              <a:t>With sub header as addition information.</a:t>
            </a:r>
            <a:endParaRPr lang="en-GB"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e charts">
    <p:spTree>
      <p:nvGrpSpPr>
        <p:cNvPr id="1" name=""/>
        <p:cNvGrpSpPr/>
        <p:nvPr/>
      </p:nvGrpSpPr>
      <p:grpSpPr>
        <a:xfrm>
          <a:off x="0" y="0"/>
          <a:ext cx="0" cy="0"/>
          <a:chOff x="0" y="0"/>
          <a:chExt cx="0" cy="0"/>
        </a:xfrm>
      </p:grpSpPr>
      <p:sp>
        <p:nvSpPr>
          <p:cNvPr id="15" name="Date Placeholder 3"/>
          <p:cNvSpPr>
            <a:spLocks noGrp="1"/>
          </p:cNvSpPr>
          <p:nvPr>
            <p:ph type="dt" sz="half" idx="10"/>
          </p:nvPr>
        </p:nvSpPr>
        <p:spPr>
          <a:xfrm>
            <a:off x="539552" y="6381328"/>
            <a:ext cx="2088232" cy="216024"/>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r>
              <a:rPr lang="en-US" smtClean="0">
                <a:solidFill>
                  <a:srgbClr val="141414">
                    <a:tint val="75000"/>
                  </a:srgbClr>
                </a:solidFill>
              </a:rPr>
              <a:t>www.cppgroupplc.com</a:t>
            </a:r>
            <a:endParaRPr lang="en-GB" dirty="0">
              <a:solidFill>
                <a:srgbClr val="141414">
                  <a:tint val="75000"/>
                </a:srgbClr>
              </a:solidFill>
            </a:endParaRPr>
          </a:p>
        </p:txBody>
      </p:sp>
      <p:sp>
        <p:nvSpPr>
          <p:cNvPr id="16" name="Footer Placeholder 4"/>
          <p:cNvSpPr>
            <a:spLocks noGrp="1"/>
          </p:cNvSpPr>
          <p:nvPr>
            <p:ph type="ftr" sz="quarter" idx="3"/>
          </p:nvPr>
        </p:nvSpPr>
        <p:spPr>
          <a:xfrm>
            <a:off x="3124200" y="6381327"/>
            <a:ext cx="2887960" cy="216023"/>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GB" dirty="0">
              <a:solidFill>
                <a:srgbClr val="141414">
                  <a:tint val="75000"/>
                </a:srgbClr>
              </a:solidFill>
              <a:latin typeface="Arial" panose="020B0604020202020204"/>
              <a:cs typeface="+mn-cs"/>
            </a:endParaRPr>
          </a:p>
        </p:txBody>
      </p:sp>
      <p:sp>
        <p:nvSpPr>
          <p:cNvPr id="17" name="Slide Number Placeholder 5"/>
          <p:cNvSpPr>
            <a:spLocks noGrp="1"/>
          </p:cNvSpPr>
          <p:nvPr>
            <p:ph type="sldNum" sz="quarter" idx="4"/>
          </p:nvPr>
        </p:nvSpPr>
        <p:spPr>
          <a:xfrm>
            <a:off x="6516216" y="6309321"/>
            <a:ext cx="2098576" cy="216024"/>
          </a:xfrm>
          <a:prstGeom prst="rect">
            <a:avLst/>
          </a:prstGeom>
        </p:spPr>
        <p:txBody>
          <a:bodyPr vert="horz" lIns="91440" tIns="45720" rIns="91440" bIns="45720" rtlCol="0" anchor="ctr"/>
          <a:lstStyle>
            <a:lvl1pPr algn="r">
              <a:defRPr sz="1000">
                <a:solidFill>
                  <a:srgbClr val="ED1C24"/>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fld id="{9CBF8996-C5F0-44FC-80C8-DAC299E9B81B}" type="slidenum">
              <a:rPr lang="en-GB" smtClean="0"/>
              <a:t>‹#›</a:t>
            </a:fld>
            <a:endParaRPr lang="en-GB" dirty="0"/>
          </a:p>
        </p:txBody>
      </p:sp>
      <p:sp>
        <p:nvSpPr>
          <p:cNvPr id="20" name="Title 1"/>
          <p:cNvSpPr>
            <a:spLocks noGrp="1"/>
          </p:cNvSpPr>
          <p:nvPr>
            <p:ph type="title" hasCustomPrompt="1"/>
          </p:nvPr>
        </p:nvSpPr>
        <p:spPr>
          <a:xfrm>
            <a:off x="529208" y="44624"/>
            <a:ext cx="6059016" cy="778098"/>
          </a:xfrm>
          <a:prstGeom prst="rect">
            <a:avLst/>
          </a:prstGeom>
        </p:spPr>
        <p:txBody>
          <a:bodyPr anchor="ctr" anchorCtr="0"/>
          <a:lstStyle>
            <a:lvl1pPr>
              <a:defRPr sz="2800"/>
            </a:lvl1pPr>
          </a:lstStyle>
          <a:p>
            <a:r>
              <a:rPr lang="en-US" dirty="0" smtClean="0"/>
              <a:t>Page Title</a:t>
            </a:r>
            <a:endParaRPr lang="en-GB" dirty="0"/>
          </a:p>
        </p:txBody>
      </p:sp>
      <p:sp>
        <p:nvSpPr>
          <p:cNvPr id="27" name="Text Placeholder 26"/>
          <p:cNvSpPr>
            <a:spLocks noGrp="1"/>
          </p:cNvSpPr>
          <p:nvPr>
            <p:ph type="body" sz="quarter" idx="11" hasCustomPrompt="1"/>
          </p:nvPr>
        </p:nvSpPr>
        <p:spPr>
          <a:xfrm>
            <a:off x="6588224" y="44624"/>
            <a:ext cx="2016224" cy="791145"/>
          </a:xfrm>
        </p:spPr>
        <p:txBody>
          <a:bodyPr anchor="ctr" anchorCtr="0">
            <a:normAutofit/>
          </a:bodyPr>
          <a:lstStyle>
            <a:lvl1pPr marL="0" indent="0" algn="r">
              <a:buNone/>
              <a:defRPr sz="1500" baseline="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dirty="0" smtClean="0"/>
              <a:t>Chapter Title (delete if not needed)</a:t>
            </a:r>
            <a:endParaRPr lang="en-GB" dirty="0"/>
          </a:p>
        </p:txBody>
      </p:sp>
      <p:sp>
        <p:nvSpPr>
          <p:cNvPr id="3" name="Text Placeholder 2"/>
          <p:cNvSpPr>
            <a:spLocks noGrp="1"/>
          </p:cNvSpPr>
          <p:nvPr>
            <p:ph type="body" sz="quarter" idx="12" hasCustomPrompt="1"/>
          </p:nvPr>
        </p:nvSpPr>
        <p:spPr>
          <a:xfrm>
            <a:off x="1044327" y="3023294"/>
            <a:ext cx="1512887" cy="693738"/>
          </a:xfrm>
        </p:spPr>
        <p:txBody>
          <a:bodyPr>
            <a:noAutofit/>
          </a:bodyPr>
          <a:lstStyle>
            <a:lvl1pPr marL="0" indent="0" algn="ctr">
              <a:buNone/>
              <a:defRPr sz="4000" b="1"/>
            </a:lvl1pPr>
          </a:lstStyle>
          <a:p>
            <a:pPr lvl="0"/>
            <a:r>
              <a:rPr lang="en-GB" dirty="0" smtClean="0"/>
              <a:t>18%</a:t>
            </a:r>
            <a:endParaRPr lang="en-GB" dirty="0"/>
          </a:p>
        </p:txBody>
      </p:sp>
      <p:sp>
        <p:nvSpPr>
          <p:cNvPr id="18" name="Text Placeholder 2"/>
          <p:cNvSpPr>
            <a:spLocks noGrp="1"/>
          </p:cNvSpPr>
          <p:nvPr>
            <p:ph type="body" sz="quarter" idx="13" hasCustomPrompt="1"/>
          </p:nvPr>
        </p:nvSpPr>
        <p:spPr>
          <a:xfrm>
            <a:off x="1043608" y="3671366"/>
            <a:ext cx="1512887" cy="693738"/>
          </a:xfrm>
        </p:spPr>
        <p:txBody>
          <a:bodyPr>
            <a:noAutofit/>
          </a:bodyPr>
          <a:lstStyle>
            <a:lvl1pPr marL="0" indent="0" algn="ctr">
              <a:buNone/>
              <a:defRPr sz="1200" b="0"/>
            </a:lvl1pPr>
          </a:lstStyle>
          <a:p>
            <a:pPr lvl="0"/>
            <a:r>
              <a:rPr lang="en-GB" dirty="0" smtClean="0"/>
              <a:t>What does the % represent</a:t>
            </a:r>
            <a:endParaRPr lang="en-GB" dirty="0"/>
          </a:p>
        </p:txBody>
      </p:sp>
      <p:sp>
        <p:nvSpPr>
          <p:cNvPr id="19" name="Text Placeholder 2"/>
          <p:cNvSpPr>
            <a:spLocks noGrp="1"/>
          </p:cNvSpPr>
          <p:nvPr>
            <p:ph type="body" sz="quarter" idx="14" hasCustomPrompt="1"/>
          </p:nvPr>
        </p:nvSpPr>
        <p:spPr>
          <a:xfrm>
            <a:off x="3779193" y="2996952"/>
            <a:ext cx="1512887" cy="693738"/>
          </a:xfrm>
        </p:spPr>
        <p:txBody>
          <a:bodyPr>
            <a:noAutofit/>
          </a:bodyPr>
          <a:lstStyle>
            <a:lvl1pPr marL="0" indent="0" algn="ctr">
              <a:buNone/>
              <a:defRPr sz="4000" b="1"/>
            </a:lvl1pPr>
          </a:lstStyle>
          <a:p>
            <a:pPr lvl="0"/>
            <a:r>
              <a:rPr lang="en-GB" dirty="0" smtClean="0"/>
              <a:t>18%</a:t>
            </a:r>
            <a:endParaRPr lang="en-GB" dirty="0"/>
          </a:p>
        </p:txBody>
      </p:sp>
      <p:sp>
        <p:nvSpPr>
          <p:cNvPr id="21" name="Text Placeholder 2"/>
          <p:cNvSpPr>
            <a:spLocks noGrp="1"/>
          </p:cNvSpPr>
          <p:nvPr>
            <p:ph type="body" sz="quarter" idx="15" hasCustomPrompt="1"/>
          </p:nvPr>
        </p:nvSpPr>
        <p:spPr>
          <a:xfrm>
            <a:off x="3778474" y="3645024"/>
            <a:ext cx="1512887" cy="693738"/>
          </a:xfrm>
        </p:spPr>
        <p:txBody>
          <a:bodyPr>
            <a:noAutofit/>
          </a:bodyPr>
          <a:lstStyle>
            <a:lvl1pPr marL="0" indent="0" algn="ctr">
              <a:buNone/>
              <a:defRPr sz="1200" b="0"/>
            </a:lvl1pPr>
          </a:lstStyle>
          <a:p>
            <a:pPr lvl="0"/>
            <a:r>
              <a:rPr lang="en-GB" dirty="0" smtClean="0"/>
              <a:t>What does the % represent</a:t>
            </a:r>
            <a:endParaRPr lang="en-GB" dirty="0"/>
          </a:p>
        </p:txBody>
      </p:sp>
      <p:sp>
        <p:nvSpPr>
          <p:cNvPr id="22" name="Text Placeholder 2"/>
          <p:cNvSpPr>
            <a:spLocks noGrp="1"/>
          </p:cNvSpPr>
          <p:nvPr>
            <p:ph type="body" sz="quarter" idx="16" hasCustomPrompt="1"/>
          </p:nvPr>
        </p:nvSpPr>
        <p:spPr>
          <a:xfrm>
            <a:off x="6515497" y="2996952"/>
            <a:ext cx="1512887" cy="693738"/>
          </a:xfrm>
        </p:spPr>
        <p:txBody>
          <a:bodyPr>
            <a:noAutofit/>
          </a:bodyPr>
          <a:lstStyle>
            <a:lvl1pPr marL="0" indent="0" algn="ctr">
              <a:buNone/>
              <a:defRPr sz="4000" b="1"/>
            </a:lvl1pPr>
          </a:lstStyle>
          <a:p>
            <a:pPr lvl="0"/>
            <a:r>
              <a:rPr lang="en-GB" dirty="0" smtClean="0"/>
              <a:t>18%</a:t>
            </a:r>
            <a:endParaRPr lang="en-GB" dirty="0"/>
          </a:p>
        </p:txBody>
      </p:sp>
      <p:sp>
        <p:nvSpPr>
          <p:cNvPr id="23" name="Text Placeholder 2"/>
          <p:cNvSpPr>
            <a:spLocks noGrp="1"/>
          </p:cNvSpPr>
          <p:nvPr>
            <p:ph type="body" sz="quarter" idx="17" hasCustomPrompt="1"/>
          </p:nvPr>
        </p:nvSpPr>
        <p:spPr>
          <a:xfrm>
            <a:off x="6516216" y="3645024"/>
            <a:ext cx="1512887" cy="693738"/>
          </a:xfrm>
        </p:spPr>
        <p:txBody>
          <a:bodyPr>
            <a:noAutofit/>
          </a:bodyPr>
          <a:lstStyle>
            <a:lvl1pPr marL="0" indent="0" algn="ctr">
              <a:buNone/>
              <a:defRPr sz="1200" b="0"/>
            </a:lvl1pPr>
          </a:lstStyle>
          <a:p>
            <a:pPr lvl="0"/>
            <a:r>
              <a:rPr lang="en-GB" dirty="0" smtClean="0"/>
              <a:t>What does the % represent</a:t>
            </a:r>
            <a:endParaRPr lang="en-GB"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ep chart">
    <p:spTree>
      <p:nvGrpSpPr>
        <p:cNvPr id="1" name=""/>
        <p:cNvGrpSpPr/>
        <p:nvPr/>
      </p:nvGrpSpPr>
      <p:grpSpPr>
        <a:xfrm>
          <a:off x="0" y="0"/>
          <a:ext cx="0" cy="0"/>
          <a:chOff x="0" y="0"/>
          <a:chExt cx="0" cy="0"/>
        </a:xfrm>
      </p:grpSpPr>
      <p:sp>
        <p:nvSpPr>
          <p:cNvPr id="15" name="Date Placeholder 3"/>
          <p:cNvSpPr>
            <a:spLocks noGrp="1"/>
          </p:cNvSpPr>
          <p:nvPr>
            <p:ph type="dt" sz="half" idx="10"/>
          </p:nvPr>
        </p:nvSpPr>
        <p:spPr>
          <a:xfrm>
            <a:off x="539552" y="6381328"/>
            <a:ext cx="2088232" cy="216024"/>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r>
              <a:rPr lang="en-US" smtClean="0">
                <a:solidFill>
                  <a:srgbClr val="141414">
                    <a:tint val="75000"/>
                  </a:srgbClr>
                </a:solidFill>
              </a:rPr>
              <a:t>www.cppgroupplc.com</a:t>
            </a:r>
            <a:endParaRPr lang="en-GB" dirty="0">
              <a:solidFill>
                <a:srgbClr val="141414">
                  <a:tint val="75000"/>
                </a:srgbClr>
              </a:solidFill>
            </a:endParaRPr>
          </a:p>
        </p:txBody>
      </p:sp>
      <p:sp>
        <p:nvSpPr>
          <p:cNvPr id="16" name="Footer Placeholder 4"/>
          <p:cNvSpPr>
            <a:spLocks noGrp="1"/>
          </p:cNvSpPr>
          <p:nvPr>
            <p:ph type="ftr" sz="quarter" idx="3"/>
          </p:nvPr>
        </p:nvSpPr>
        <p:spPr>
          <a:xfrm>
            <a:off x="3124200" y="6381327"/>
            <a:ext cx="2887960" cy="216023"/>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GB" dirty="0">
              <a:solidFill>
                <a:srgbClr val="141414">
                  <a:tint val="75000"/>
                </a:srgbClr>
              </a:solidFill>
              <a:latin typeface="Arial" panose="020B0604020202020204"/>
              <a:cs typeface="+mn-cs"/>
            </a:endParaRPr>
          </a:p>
        </p:txBody>
      </p:sp>
      <p:sp>
        <p:nvSpPr>
          <p:cNvPr id="17" name="Slide Number Placeholder 5"/>
          <p:cNvSpPr>
            <a:spLocks noGrp="1"/>
          </p:cNvSpPr>
          <p:nvPr>
            <p:ph type="sldNum" sz="quarter" idx="4"/>
          </p:nvPr>
        </p:nvSpPr>
        <p:spPr>
          <a:xfrm>
            <a:off x="6516216" y="6381328"/>
            <a:ext cx="2098576" cy="216024"/>
          </a:xfrm>
          <a:prstGeom prst="rect">
            <a:avLst/>
          </a:prstGeom>
        </p:spPr>
        <p:txBody>
          <a:bodyPr vert="horz" lIns="91440" tIns="45720" rIns="91440" bIns="45720" rtlCol="0" anchor="ctr"/>
          <a:lstStyle>
            <a:lvl1pPr algn="r">
              <a:defRPr sz="1000">
                <a:solidFill>
                  <a:srgbClr val="ED1C24"/>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fld id="{9CBF8996-C5F0-44FC-80C8-DAC299E9B81B}" type="slidenum">
              <a:rPr lang="en-GB" smtClean="0"/>
              <a:t>‹#›</a:t>
            </a:fld>
            <a:endParaRPr lang="en-GB" dirty="0"/>
          </a:p>
        </p:txBody>
      </p:sp>
      <p:sp>
        <p:nvSpPr>
          <p:cNvPr id="20" name="Title 1"/>
          <p:cNvSpPr>
            <a:spLocks noGrp="1"/>
          </p:cNvSpPr>
          <p:nvPr>
            <p:ph type="title" hasCustomPrompt="1"/>
          </p:nvPr>
        </p:nvSpPr>
        <p:spPr>
          <a:xfrm>
            <a:off x="529208" y="44624"/>
            <a:ext cx="6059016" cy="778098"/>
          </a:xfrm>
          <a:prstGeom prst="rect">
            <a:avLst/>
          </a:prstGeom>
        </p:spPr>
        <p:txBody>
          <a:bodyPr anchor="ctr" anchorCtr="0"/>
          <a:lstStyle>
            <a:lvl1pPr>
              <a:defRPr sz="2800"/>
            </a:lvl1pPr>
          </a:lstStyle>
          <a:p>
            <a:r>
              <a:rPr lang="en-US" dirty="0" smtClean="0"/>
              <a:t>Page Title</a:t>
            </a:r>
            <a:endParaRPr lang="en-GB" dirty="0"/>
          </a:p>
        </p:txBody>
      </p:sp>
      <p:sp>
        <p:nvSpPr>
          <p:cNvPr id="27" name="Text Placeholder 26"/>
          <p:cNvSpPr>
            <a:spLocks noGrp="1"/>
          </p:cNvSpPr>
          <p:nvPr>
            <p:ph type="body" sz="quarter" idx="11" hasCustomPrompt="1"/>
          </p:nvPr>
        </p:nvSpPr>
        <p:spPr>
          <a:xfrm>
            <a:off x="6588224" y="44624"/>
            <a:ext cx="2016224" cy="791145"/>
          </a:xfrm>
        </p:spPr>
        <p:txBody>
          <a:bodyPr anchor="ctr" anchorCtr="0">
            <a:normAutofit/>
          </a:bodyPr>
          <a:lstStyle>
            <a:lvl1pPr marL="0" indent="0" algn="r">
              <a:buNone/>
              <a:defRPr sz="1500" baseline="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dirty="0" smtClean="0"/>
              <a:t>Chapter Title (delete if not needed)</a:t>
            </a:r>
            <a:endParaRPr lang="en-GB" dirty="0"/>
          </a:p>
        </p:txBody>
      </p:sp>
      <p:sp>
        <p:nvSpPr>
          <p:cNvPr id="7" name="Rounded Rectangle 6"/>
          <p:cNvSpPr/>
          <p:nvPr userDrawn="1"/>
        </p:nvSpPr>
        <p:spPr>
          <a:xfrm>
            <a:off x="539552" y="2420888"/>
            <a:ext cx="1728192" cy="2088232"/>
          </a:xfrm>
          <a:prstGeom prst="roundRect">
            <a:avLst>
              <a:gd name="adj" fmla="val 11628"/>
            </a:avLst>
          </a:prstGeom>
          <a:solidFill>
            <a:schemeClr val="bg1"/>
          </a:solidFill>
          <a:ln w="25400">
            <a:solidFill>
              <a:srgbClr val="14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8" name="Rounded Rectangle 7"/>
          <p:cNvSpPr/>
          <p:nvPr userDrawn="1"/>
        </p:nvSpPr>
        <p:spPr>
          <a:xfrm>
            <a:off x="2627784" y="2420888"/>
            <a:ext cx="1728192" cy="2088232"/>
          </a:xfrm>
          <a:prstGeom prst="roundRect">
            <a:avLst>
              <a:gd name="adj" fmla="val 11628"/>
            </a:avLst>
          </a:prstGeom>
          <a:solidFill>
            <a:schemeClr val="bg1"/>
          </a:solidFill>
          <a:ln w="25400">
            <a:solidFill>
              <a:srgbClr val="14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9" name="Rounded Rectangle 8"/>
          <p:cNvSpPr/>
          <p:nvPr userDrawn="1"/>
        </p:nvSpPr>
        <p:spPr>
          <a:xfrm>
            <a:off x="4716016" y="2425147"/>
            <a:ext cx="1728192" cy="2088232"/>
          </a:xfrm>
          <a:prstGeom prst="roundRect">
            <a:avLst>
              <a:gd name="adj" fmla="val 11628"/>
            </a:avLst>
          </a:prstGeom>
          <a:solidFill>
            <a:schemeClr val="bg1"/>
          </a:solidFill>
          <a:ln w="25400">
            <a:solidFill>
              <a:srgbClr val="14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0" name="Rounded Rectangle 9"/>
          <p:cNvSpPr/>
          <p:nvPr userDrawn="1"/>
        </p:nvSpPr>
        <p:spPr>
          <a:xfrm>
            <a:off x="6804248" y="2425147"/>
            <a:ext cx="1728192" cy="2088232"/>
          </a:xfrm>
          <a:prstGeom prst="roundRect">
            <a:avLst>
              <a:gd name="adj" fmla="val 11628"/>
            </a:avLst>
          </a:prstGeom>
          <a:solidFill>
            <a:schemeClr val="bg1"/>
          </a:solidFill>
          <a:ln w="25400">
            <a:solidFill>
              <a:srgbClr val="14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1" name="Rounded Rectangle 10"/>
          <p:cNvSpPr/>
          <p:nvPr userDrawn="1"/>
        </p:nvSpPr>
        <p:spPr>
          <a:xfrm>
            <a:off x="1331640" y="4221088"/>
            <a:ext cx="1152128" cy="504056"/>
          </a:xfrm>
          <a:prstGeom prst="round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2" name="Rounded Rectangle 11"/>
          <p:cNvSpPr/>
          <p:nvPr userDrawn="1"/>
        </p:nvSpPr>
        <p:spPr>
          <a:xfrm>
            <a:off x="5436096" y="4218519"/>
            <a:ext cx="1152128" cy="504056"/>
          </a:xfrm>
          <a:prstGeom prst="round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3" name="Rounded Rectangle 12"/>
          <p:cNvSpPr/>
          <p:nvPr userDrawn="1"/>
        </p:nvSpPr>
        <p:spPr>
          <a:xfrm>
            <a:off x="3347864" y="2279441"/>
            <a:ext cx="1152128" cy="504056"/>
          </a:xfrm>
          <a:prstGeom prst="round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4" name="Rounded Rectangle 13"/>
          <p:cNvSpPr/>
          <p:nvPr userDrawn="1"/>
        </p:nvSpPr>
        <p:spPr>
          <a:xfrm>
            <a:off x="7524328" y="2276872"/>
            <a:ext cx="1152128" cy="504056"/>
          </a:xfrm>
          <a:prstGeom prst="round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8826" y="1597996"/>
            <a:ext cx="2194379" cy="822892"/>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1619672" y="4581128"/>
            <a:ext cx="2194379" cy="792088"/>
          </a:xfrm>
          <a:prstGeom prst="rect">
            <a:avLst/>
          </a:prstGeom>
        </p:spPr>
      </p:pic>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5761997" y="4581128"/>
            <a:ext cx="2194379" cy="792088"/>
          </a:xfrm>
          <a:prstGeom prst="rect">
            <a:avLst/>
          </a:prstGeom>
        </p:spPr>
      </p:pic>
      <p:sp>
        <p:nvSpPr>
          <p:cNvPr id="3" name="Text Placeholder 2"/>
          <p:cNvSpPr>
            <a:spLocks noGrp="1"/>
          </p:cNvSpPr>
          <p:nvPr>
            <p:ph type="body" sz="quarter" idx="12" hasCustomPrompt="1"/>
          </p:nvPr>
        </p:nvSpPr>
        <p:spPr>
          <a:xfrm>
            <a:off x="1331640" y="4221088"/>
            <a:ext cx="1152128" cy="504056"/>
          </a:xfrm>
        </p:spPr>
        <p:txBody>
          <a:bodyPr anchor="ctr" anchorCtr="0">
            <a:noAutofit/>
          </a:bodyPr>
          <a:lstStyle>
            <a:lvl1pPr marL="0" indent="0" algn="ctr">
              <a:buNone/>
              <a:defRPr sz="1400">
                <a:solidFill>
                  <a:schemeClr val="bg1"/>
                </a:solidFill>
              </a:defRPr>
            </a:lvl1pPr>
          </a:lstStyle>
          <a:p>
            <a:pPr lvl="0"/>
            <a:r>
              <a:rPr lang="en-GB" dirty="0" smtClean="0"/>
              <a:t>Step 1</a:t>
            </a:r>
            <a:endParaRPr lang="en-GB" dirty="0"/>
          </a:p>
        </p:txBody>
      </p:sp>
      <p:sp>
        <p:nvSpPr>
          <p:cNvPr id="22" name="Text Placeholder 2"/>
          <p:cNvSpPr>
            <a:spLocks noGrp="1"/>
          </p:cNvSpPr>
          <p:nvPr>
            <p:ph type="body" sz="quarter" idx="13" hasCustomPrompt="1"/>
          </p:nvPr>
        </p:nvSpPr>
        <p:spPr>
          <a:xfrm>
            <a:off x="3345197" y="2276872"/>
            <a:ext cx="1152128" cy="504056"/>
          </a:xfrm>
        </p:spPr>
        <p:txBody>
          <a:bodyPr anchor="ctr" anchorCtr="0">
            <a:noAutofit/>
          </a:bodyPr>
          <a:lstStyle>
            <a:lvl1pPr marL="0" indent="0" algn="ctr">
              <a:buNone/>
              <a:defRPr sz="1400">
                <a:solidFill>
                  <a:schemeClr val="bg1"/>
                </a:solidFill>
              </a:defRPr>
            </a:lvl1pPr>
          </a:lstStyle>
          <a:p>
            <a:pPr lvl="0"/>
            <a:r>
              <a:rPr lang="en-GB" dirty="0" smtClean="0"/>
              <a:t>Step 2</a:t>
            </a:r>
            <a:endParaRPr lang="en-GB" dirty="0"/>
          </a:p>
        </p:txBody>
      </p:sp>
      <p:sp>
        <p:nvSpPr>
          <p:cNvPr id="23" name="Text Placeholder 2"/>
          <p:cNvSpPr>
            <a:spLocks noGrp="1"/>
          </p:cNvSpPr>
          <p:nvPr>
            <p:ph type="body" sz="quarter" idx="14" hasCustomPrompt="1"/>
          </p:nvPr>
        </p:nvSpPr>
        <p:spPr>
          <a:xfrm>
            <a:off x="5436096" y="4206832"/>
            <a:ext cx="1152128" cy="504056"/>
          </a:xfrm>
        </p:spPr>
        <p:txBody>
          <a:bodyPr anchor="ctr" anchorCtr="0">
            <a:noAutofit/>
          </a:bodyPr>
          <a:lstStyle>
            <a:lvl1pPr marL="0" indent="0" algn="ctr">
              <a:buNone/>
              <a:defRPr sz="1400">
                <a:solidFill>
                  <a:schemeClr val="bg1"/>
                </a:solidFill>
              </a:defRPr>
            </a:lvl1pPr>
          </a:lstStyle>
          <a:p>
            <a:pPr lvl="0"/>
            <a:r>
              <a:rPr lang="en-GB" dirty="0" smtClean="0"/>
              <a:t>Step 3</a:t>
            </a:r>
            <a:endParaRPr lang="en-GB" dirty="0"/>
          </a:p>
        </p:txBody>
      </p:sp>
      <p:sp>
        <p:nvSpPr>
          <p:cNvPr id="24" name="Text Placeholder 2"/>
          <p:cNvSpPr>
            <a:spLocks noGrp="1"/>
          </p:cNvSpPr>
          <p:nvPr>
            <p:ph type="body" sz="quarter" idx="15" hasCustomPrompt="1"/>
          </p:nvPr>
        </p:nvSpPr>
        <p:spPr>
          <a:xfrm>
            <a:off x="7524328" y="2276872"/>
            <a:ext cx="1152128" cy="504056"/>
          </a:xfrm>
        </p:spPr>
        <p:txBody>
          <a:bodyPr anchor="ctr" anchorCtr="0">
            <a:noAutofit/>
          </a:bodyPr>
          <a:lstStyle>
            <a:lvl1pPr marL="0" indent="0" algn="ctr">
              <a:buNone/>
              <a:defRPr sz="1400">
                <a:solidFill>
                  <a:schemeClr val="bg1"/>
                </a:solidFill>
              </a:defRPr>
            </a:lvl1pPr>
          </a:lstStyle>
          <a:p>
            <a:pPr lvl="0"/>
            <a:r>
              <a:rPr lang="en-GB" dirty="0" smtClean="0"/>
              <a:t>Step 4</a:t>
            </a:r>
            <a:endParaRPr lang="en-GB" dirty="0"/>
          </a:p>
        </p:txBody>
      </p:sp>
      <p:sp>
        <p:nvSpPr>
          <p:cNvPr id="5" name="Text Placeholder 4"/>
          <p:cNvSpPr>
            <a:spLocks noGrp="1"/>
          </p:cNvSpPr>
          <p:nvPr>
            <p:ph type="body" sz="quarter" idx="16" hasCustomPrompt="1"/>
          </p:nvPr>
        </p:nvSpPr>
        <p:spPr>
          <a:xfrm>
            <a:off x="683865" y="2531469"/>
            <a:ext cx="1439863" cy="1545603"/>
          </a:xfrm>
        </p:spPr>
        <p:txBody>
          <a:bodyPr>
            <a:normAutofit/>
          </a:bodyPr>
          <a:lstStyle>
            <a:lvl1pPr marL="0" indent="0">
              <a:buNone/>
              <a:defRPr sz="1400"/>
            </a:lvl1pPr>
          </a:lstStyle>
          <a:p>
            <a:pPr lvl="0"/>
            <a:r>
              <a:rPr lang="en-GB" dirty="0" smtClean="0"/>
              <a:t>Insert your text here</a:t>
            </a:r>
            <a:endParaRPr lang="en-GB" dirty="0"/>
          </a:p>
        </p:txBody>
      </p:sp>
      <p:sp>
        <p:nvSpPr>
          <p:cNvPr id="26" name="Text Placeholder 4"/>
          <p:cNvSpPr>
            <a:spLocks noGrp="1"/>
          </p:cNvSpPr>
          <p:nvPr>
            <p:ph type="body" sz="quarter" idx="17" hasCustomPrompt="1"/>
          </p:nvPr>
        </p:nvSpPr>
        <p:spPr>
          <a:xfrm>
            <a:off x="2772097" y="2819501"/>
            <a:ext cx="1439863" cy="1545603"/>
          </a:xfrm>
        </p:spPr>
        <p:txBody>
          <a:bodyPr>
            <a:normAutofit/>
          </a:bodyPr>
          <a:lstStyle>
            <a:lvl1pPr marL="0" indent="0">
              <a:buNone/>
              <a:defRPr sz="1400"/>
            </a:lvl1pPr>
          </a:lstStyle>
          <a:p>
            <a:pPr lvl="0"/>
            <a:r>
              <a:rPr lang="en-GB" dirty="0" smtClean="0"/>
              <a:t>Insert your text here</a:t>
            </a:r>
            <a:endParaRPr lang="en-GB" dirty="0"/>
          </a:p>
        </p:txBody>
      </p:sp>
      <p:sp>
        <p:nvSpPr>
          <p:cNvPr id="28" name="Text Placeholder 4"/>
          <p:cNvSpPr>
            <a:spLocks noGrp="1"/>
          </p:cNvSpPr>
          <p:nvPr>
            <p:ph type="body" sz="quarter" idx="18" hasCustomPrompt="1"/>
          </p:nvPr>
        </p:nvSpPr>
        <p:spPr>
          <a:xfrm>
            <a:off x="4860180" y="2531469"/>
            <a:ext cx="1439863" cy="1545603"/>
          </a:xfrm>
        </p:spPr>
        <p:txBody>
          <a:bodyPr>
            <a:normAutofit/>
          </a:bodyPr>
          <a:lstStyle>
            <a:lvl1pPr marL="0" indent="0">
              <a:buNone/>
              <a:defRPr sz="1400"/>
            </a:lvl1pPr>
          </a:lstStyle>
          <a:p>
            <a:pPr lvl="0"/>
            <a:r>
              <a:rPr lang="en-GB" dirty="0" smtClean="0"/>
              <a:t>Insert your text here</a:t>
            </a:r>
            <a:endParaRPr lang="en-GB" dirty="0"/>
          </a:p>
        </p:txBody>
      </p:sp>
      <p:sp>
        <p:nvSpPr>
          <p:cNvPr id="29" name="Text Placeholder 4"/>
          <p:cNvSpPr>
            <a:spLocks noGrp="1"/>
          </p:cNvSpPr>
          <p:nvPr>
            <p:ph type="body" sz="quarter" idx="19" hasCustomPrompt="1"/>
          </p:nvPr>
        </p:nvSpPr>
        <p:spPr>
          <a:xfrm>
            <a:off x="6948412" y="2819501"/>
            <a:ext cx="1439863" cy="1545603"/>
          </a:xfrm>
        </p:spPr>
        <p:txBody>
          <a:bodyPr>
            <a:normAutofit/>
          </a:bodyPr>
          <a:lstStyle>
            <a:lvl1pPr marL="0" indent="0">
              <a:buNone/>
              <a:defRPr sz="1400"/>
            </a:lvl1pPr>
          </a:lstStyle>
          <a:p>
            <a:pPr lvl="0"/>
            <a:r>
              <a:rPr lang="en-GB" dirty="0" smtClean="0"/>
              <a:t>Insert your text here</a:t>
            </a:r>
            <a:endParaRPr lang="en-GB"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Page">
    <p:spTree>
      <p:nvGrpSpPr>
        <p:cNvPr id="1" name=""/>
        <p:cNvGrpSpPr/>
        <p:nvPr/>
      </p:nvGrpSpPr>
      <p:grpSpPr>
        <a:xfrm>
          <a:off x="0" y="0"/>
          <a:ext cx="0" cy="0"/>
          <a:chOff x="0" y="0"/>
          <a:chExt cx="0" cy="0"/>
        </a:xfrm>
      </p:grpSpPr>
      <p:sp>
        <p:nvSpPr>
          <p:cNvPr id="3" name="Rectangle 2"/>
          <p:cNvSpPr/>
          <p:nvPr userDrawn="1"/>
        </p:nvSpPr>
        <p:spPr>
          <a:xfrm>
            <a:off x="0" y="0"/>
            <a:ext cx="9144000" cy="4293096"/>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0" name="Date Placeholder 3"/>
          <p:cNvSpPr>
            <a:spLocks noGrp="1"/>
          </p:cNvSpPr>
          <p:nvPr>
            <p:ph type="dt" sz="half" idx="2"/>
          </p:nvPr>
        </p:nvSpPr>
        <p:spPr>
          <a:xfrm>
            <a:off x="539552" y="6381328"/>
            <a:ext cx="2088232" cy="216024"/>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r>
              <a:rPr lang="en-US" smtClean="0">
                <a:solidFill>
                  <a:srgbClr val="141414">
                    <a:tint val="75000"/>
                  </a:srgbClr>
                </a:solidFill>
              </a:rPr>
              <a:t>www.cppgroupplc.com</a:t>
            </a:r>
            <a:endParaRPr lang="en-GB" dirty="0">
              <a:solidFill>
                <a:srgbClr val="141414">
                  <a:tint val="75000"/>
                </a:srgbClr>
              </a:solidFill>
            </a:endParaRPr>
          </a:p>
        </p:txBody>
      </p:sp>
      <p:sp>
        <p:nvSpPr>
          <p:cNvPr id="11" name="Footer Placeholder 4"/>
          <p:cNvSpPr>
            <a:spLocks noGrp="1"/>
          </p:cNvSpPr>
          <p:nvPr>
            <p:ph type="ftr" sz="quarter" idx="3"/>
          </p:nvPr>
        </p:nvSpPr>
        <p:spPr>
          <a:xfrm>
            <a:off x="3124200" y="6381327"/>
            <a:ext cx="2887960" cy="216023"/>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GB" dirty="0">
              <a:solidFill>
                <a:srgbClr val="141414">
                  <a:tint val="75000"/>
                </a:srgbClr>
              </a:solidFill>
              <a:latin typeface="Arial" panose="020B0604020202020204"/>
              <a:cs typeface="+mn-cs"/>
            </a:endParaRPr>
          </a:p>
        </p:txBody>
      </p:sp>
      <p:sp>
        <p:nvSpPr>
          <p:cNvPr id="12" name="Slide Number Placeholder 5"/>
          <p:cNvSpPr>
            <a:spLocks noGrp="1"/>
          </p:cNvSpPr>
          <p:nvPr>
            <p:ph type="sldNum" sz="quarter" idx="4"/>
          </p:nvPr>
        </p:nvSpPr>
        <p:spPr>
          <a:xfrm>
            <a:off x="6516216" y="6381328"/>
            <a:ext cx="2098576" cy="216024"/>
          </a:xfrm>
          <a:prstGeom prst="rect">
            <a:avLst/>
          </a:prstGeom>
        </p:spPr>
        <p:txBody>
          <a:bodyPr vert="horz" lIns="91440" tIns="45720" rIns="91440" bIns="45720" rtlCol="0" anchor="ctr"/>
          <a:lstStyle>
            <a:lvl1pPr algn="r">
              <a:defRPr sz="1000">
                <a:solidFill>
                  <a:srgbClr val="ED1C24"/>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fld id="{9CBF8996-C5F0-44FC-80C8-DAC299E9B81B}" type="slidenum">
              <a:rPr lang="en-GB" smtClean="0"/>
              <a:t>‹#›</a:t>
            </a:fld>
            <a:endParaRPr lang="en-GB" dirty="0"/>
          </a:p>
        </p:txBody>
      </p:sp>
      <p:sp>
        <p:nvSpPr>
          <p:cNvPr id="13" name="Title 1"/>
          <p:cNvSpPr>
            <a:spLocks noGrp="1"/>
          </p:cNvSpPr>
          <p:nvPr>
            <p:ph type="title" hasCustomPrompt="1"/>
          </p:nvPr>
        </p:nvSpPr>
        <p:spPr>
          <a:xfrm>
            <a:off x="529208" y="44624"/>
            <a:ext cx="6059016" cy="778098"/>
          </a:xfrm>
          <a:prstGeom prst="rect">
            <a:avLst/>
          </a:prstGeom>
        </p:spPr>
        <p:txBody>
          <a:bodyPr anchor="ctr" anchorCtr="0"/>
          <a:lstStyle>
            <a:lvl1pPr>
              <a:defRPr sz="2800">
                <a:solidFill>
                  <a:schemeClr val="bg1"/>
                </a:solidFill>
              </a:defRPr>
            </a:lvl1pPr>
          </a:lstStyle>
          <a:p>
            <a:r>
              <a:rPr lang="en-US" dirty="0" smtClean="0"/>
              <a:t>Page Title</a:t>
            </a:r>
            <a:endParaRPr lang="en-GB" dirty="0"/>
          </a:p>
        </p:txBody>
      </p:sp>
      <p:sp>
        <p:nvSpPr>
          <p:cNvPr id="14" name="Text Placeholder 26"/>
          <p:cNvSpPr>
            <a:spLocks noGrp="1"/>
          </p:cNvSpPr>
          <p:nvPr>
            <p:ph type="body" sz="quarter" idx="11" hasCustomPrompt="1"/>
          </p:nvPr>
        </p:nvSpPr>
        <p:spPr>
          <a:xfrm>
            <a:off x="6660232" y="44624"/>
            <a:ext cx="1944216" cy="791145"/>
          </a:xfrm>
        </p:spPr>
        <p:txBody>
          <a:bodyPr anchor="ctr" anchorCtr="0">
            <a:normAutofit/>
          </a:bodyPr>
          <a:lstStyle>
            <a:lvl1pPr marL="0" indent="0" algn="r">
              <a:buNone/>
              <a:defRPr sz="1500" baseline="0">
                <a:solidFill>
                  <a:schemeClr val="bg1"/>
                </a:solidFill>
                <a:latin typeface="Arial" panose="020B0604020202020204" pitchFamily="34" charset="0"/>
                <a:cs typeface="Arial" panose="020B0604020202020204" pitchFamily="34" charset="0"/>
              </a:defRPr>
            </a:lvl1pPr>
          </a:lstStyle>
          <a:p>
            <a:pPr lvl="0"/>
            <a:r>
              <a:rPr lang="en-US" dirty="0" smtClean="0"/>
              <a:t>Chapter Title (delete if not needed)</a:t>
            </a:r>
            <a:endParaRPr lang="en-GB" dirty="0"/>
          </a:p>
        </p:txBody>
      </p:sp>
      <p:sp>
        <p:nvSpPr>
          <p:cNvPr id="4" name="Text Placeholder 3"/>
          <p:cNvSpPr>
            <a:spLocks noGrp="1"/>
          </p:cNvSpPr>
          <p:nvPr>
            <p:ph type="body" sz="quarter" idx="12"/>
          </p:nvPr>
        </p:nvSpPr>
        <p:spPr>
          <a:xfrm>
            <a:off x="539552" y="4437063"/>
            <a:ext cx="8064698" cy="1512887"/>
          </a:xfrm>
        </p:spPr>
        <p:txBody>
          <a:bodyPr>
            <a:noAutofit/>
          </a:bodyPr>
          <a:lstStyle>
            <a:lvl1pPr marL="0" indent="0">
              <a:buNone/>
              <a:defRPr sz="1800">
                <a:solidFill>
                  <a:schemeClr val="tx1">
                    <a:lumMod val="90000"/>
                    <a:lumOff val="10000"/>
                  </a:schemeClr>
                </a:solidFill>
              </a:defRPr>
            </a:lvl1pPr>
            <a:lvl2pPr>
              <a:defRPr sz="1600">
                <a:solidFill>
                  <a:schemeClr val="tx1">
                    <a:lumMod val="90000"/>
                    <a:lumOff val="10000"/>
                  </a:schemeClr>
                </a:solidFill>
              </a:defRPr>
            </a:lvl2pPr>
            <a:lvl3pPr>
              <a:defRPr sz="1400">
                <a:solidFill>
                  <a:schemeClr val="tx1">
                    <a:lumMod val="90000"/>
                    <a:lumOff val="10000"/>
                  </a:schemeClr>
                </a:solidFill>
              </a:defRPr>
            </a:lvl3pPr>
            <a:lvl4pPr>
              <a:defRPr sz="1200">
                <a:solidFill>
                  <a:schemeClr val="tx1">
                    <a:lumMod val="90000"/>
                    <a:lumOff val="10000"/>
                  </a:schemeClr>
                </a:solidFill>
              </a:defRPr>
            </a:lvl4pPr>
            <a:lvl5pPr>
              <a:defRPr sz="1200">
                <a:solidFill>
                  <a:schemeClr val="tx1">
                    <a:lumMod val="90000"/>
                    <a:lumOff val="1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5" name="Text Placeholder 3"/>
          <p:cNvSpPr>
            <a:spLocks noGrp="1"/>
          </p:cNvSpPr>
          <p:nvPr>
            <p:ph type="body" sz="quarter" idx="13"/>
          </p:nvPr>
        </p:nvSpPr>
        <p:spPr>
          <a:xfrm>
            <a:off x="539552" y="1124744"/>
            <a:ext cx="4392488" cy="3024336"/>
          </a:xfrm>
        </p:spPr>
        <p:txBody>
          <a:bodyPr>
            <a:noAutofit/>
          </a:bodyPr>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d Page">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0" name="Date Placeholder 3"/>
          <p:cNvSpPr>
            <a:spLocks noGrp="1"/>
          </p:cNvSpPr>
          <p:nvPr>
            <p:ph type="dt" sz="half" idx="2"/>
          </p:nvPr>
        </p:nvSpPr>
        <p:spPr>
          <a:xfrm>
            <a:off x="539552" y="6381328"/>
            <a:ext cx="2088232" cy="216024"/>
          </a:xfrm>
          <a:prstGeom prst="rect">
            <a:avLst/>
          </a:prstGeom>
        </p:spPr>
        <p:txBody>
          <a:bodyPr vert="horz" lIns="91440" tIns="45720" rIns="91440" bIns="45720" rtlCol="0" anchor="ctr"/>
          <a:lstStyle>
            <a:lvl1pPr algn="l">
              <a:defRPr sz="1000">
                <a:solidFill>
                  <a:schemeClr val="bg1">
                    <a:lumMod val="95000"/>
                  </a:schemeClr>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r>
              <a:rPr lang="en-US" dirty="0" smtClean="0">
                <a:solidFill>
                  <a:prstClr val="white">
                    <a:lumMod val="95000"/>
                  </a:prstClr>
                </a:solidFill>
              </a:rPr>
              <a:t>www.cppgroupplc.com</a:t>
            </a:r>
            <a:endParaRPr lang="en-GB" dirty="0">
              <a:solidFill>
                <a:prstClr val="white">
                  <a:lumMod val="95000"/>
                </a:prstClr>
              </a:solidFill>
            </a:endParaRPr>
          </a:p>
        </p:txBody>
      </p:sp>
      <p:sp>
        <p:nvSpPr>
          <p:cNvPr id="11" name="Footer Placeholder 4"/>
          <p:cNvSpPr>
            <a:spLocks noGrp="1"/>
          </p:cNvSpPr>
          <p:nvPr>
            <p:ph type="ftr" sz="quarter" idx="3"/>
          </p:nvPr>
        </p:nvSpPr>
        <p:spPr>
          <a:xfrm>
            <a:off x="3124200" y="6381327"/>
            <a:ext cx="2887960" cy="216023"/>
          </a:xfrm>
          <a:prstGeom prst="rect">
            <a:avLst/>
          </a:prstGeom>
        </p:spPr>
        <p:txBody>
          <a:bodyPr vert="horz" lIns="91440" tIns="45720" rIns="91440" bIns="45720" rtlCol="0" anchor="ctr"/>
          <a:lstStyle>
            <a:lvl1pPr algn="ctr">
              <a:defRPr sz="1200">
                <a:solidFill>
                  <a:schemeClr val="bg1"/>
                </a:solidFill>
              </a:defRPr>
            </a:lvl1pPr>
          </a:lstStyle>
          <a:p>
            <a:pPr eaLnBrk="1" fontAlgn="auto" hangingPunct="1">
              <a:spcBef>
                <a:spcPts val="0"/>
              </a:spcBef>
              <a:spcAft>
                <a:spcPts val="0"/>
              </a:spcAft>
            </a:pPr>
            <a:endParaRPr lang="en-GB" dirty="0">
              <a:solidFill>
                <a:prstClr val="white"/>
              </a:solidFill>
              <a:latin typeface="Arial" panose="020B0604020202020204"/>
              <a:cs typeface="+mn-cs"/>
            </a:endParaRPr>
          </a:p>
        </p:txBody>
      </p:sp>
      <p:sp>
        <p:nvSpPr>
          <p:cNvPr id="12" name="Slide Number Placeholder 5"/>
          <p:cNvSpPr>
            <a:spLocks noGrp="1"/>
          </p:cNvSpPr>
          <p:nvPr>
            <p:ph type="sldNum" sz="quarter" idx="4"/>
          </p:nvPr>
        </p:nvSpPr>
        <p:spPr>
          <a:xfrm>
            <a:off x="6516216" y="6381328"/>
            <a:ext cx="2098576" cy="216024"/>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fld id="{9CBF8996-C5F0-44FC-80C8-DAC299E9B81B}" type="slidenum">
              <a:rPr lang="en-GB" smtClean="0">
                <a:solidFill>
                  <a:prstClr val="white"/>
                </a:solidFill>
              </a:rPr>
              <a:t>‹#›</a:t>
            </a:fld>
            <a:endParaRPr lang="en-GB" dirty="0">
              <a:solidFill>
                <a:prstClr val="white"/>
              </a:solidFill>
            </a:endParaRPr>
          </a:p>
        </p:txBody>
      </p:sp>
      <p:sp>
        <p:nvSpPr>
          <p:cNvPr id="13" name="Title 1"/>
          <p:cNvSpPr>
            <a:spLocks noGrp="1"/>
          </p:cNvSpPr>
          <p:nvPr>
            <p:ph type="title" hasCustomPrompt="1"/>
          </p:nvPr>
        </p:nvSpPr>
        <p:spPr>
          <a:xfrm>
            <a:off x="529208" y="260648"/>
            <a:ext cx="8147248" cy="5688632"/>
          </a:xfrm>
          <a:prstGeom prst="rect">
            <a:avLst/>
          </a:prstGeom>
        </p:spPr>
        <p:txBody>
          <a:bodyPr anchor="ctr" anchorCtr="0"/>
          <a:lstStyle>
            <a:lvl1pPr>
              <a:defRPr sz="5000">
                <a:solidFill>
                  <a:schemeClr val="bg1"/>
                </a:solidFill>
              </a:defRPr>
            </a:lvl1pPr>
          </a:lstStyle>
          <a:p>
            <a:r>
              <a:rPr lang="en-US" dirty="0" smtClean="0"/>
              <a:t>Audiences respond better to information when its delivered to them in a short, concise and well presented manner.</a:t>
            </a:r>
            <a:endParaRPr lang="en-GB" dirty="0"/>
          </a:p>
        </p:txBody>
      </p:sp>
      <p:cxnSp>
        <p:nvCxnSpPr>
          <p:cNvPr id="8" name="Straight Connector 7"/>
          <p:cNvCxnSpPr/>
          <p:nvPr userDrawn="1"/>
        </p:nvCxnSpPr>
        <p:spPr>
          <a:xfrm>
            <a:off x="611560" y="6286460"/>
            <a:ext cx="6912768" cy="0"/>
          </a:xfrm>
          <a:prstGeom prst="line">
            <a:avLst/>
          </a:prstGeom>
          <a:ln w="12700">
            <a:solidFill>
              <a:srgbClr val="F36D73"/>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7092280" y="6263601"/>
            <a:ext cx="14401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d Page">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29C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0" name="Date Placeholder 3"/>
          <p:cNvSpPr>
            <a:spLocks noGrp="1"/>
          </p:cNvSpPr>
          <p:nvPr>
            <p:ph type="dt" sz="half" idx="2"/>
          </p:nvPr>
        </p:nvSpPr>
        <p:spPr>
          <a:xfrm>
            <a:off x="539552" y="6381328"/>
            <a:ext cx="2088232" cy="216024"/>
          </a:xfrm>
          <a:prstGeom prst="rect">
            <a:avLst/>
          </a:prstGeom>
        </p:spPr>
        <p:txBody>
          <a:bodyPr vert="horz" lIns="91440" tIns="45720" rIns="91440" bIns="45720" rtlCol="0" anchor="ctr"/>
          <a:lstStyle>
            <a:lvl1pPr algn="l">
              <a:defRPr sz="1000">
                <a:solidFill>
                  <a:schemeClr val="bg1">
                    <a:lumMod val="95000"/>
                  </a:schemeClr>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r>
              <a:rPr lang="en-US" dirty="0" smtClean="0">
                <a:solidFill>
                  <a:prstClr val="white">
                    <a:lumMod val="95000"/>
                  </a:prstClr>
                </a:solidFill>
              </a:rPr>
              <a:t>www.cppgroupplc.com</a:t>
            </a:r>
            <a:endParaRPr lang="en-GB" dirty="0">
              <a:solidFill>
                <a:prstClr val="white">
                  <a:lumMod val="95000"/>
                </a:prstClr>
              </a:solidFill>
            </a:endParaRPr>
          </a:p>
        </p:txBody>
      </p:sp>
      <p:sp>
        <p:nvSpPr>
          <p:cNvPr id="11" name="Footer Placeholder 4"/>
          <p:cNvSpPr>
            <a:spLocks noGrp="1"/>
          </p:cNvSpPr>
          <p:nvPr>
            <p:ph type="ftr" sz="quarter" idx="3"/>
          </p:nvPr>
        </p:nvSpPr>
        <p:spPr>
          <a:xfrm>
            <a:off x="3124200" y="6381327"/>
            <a:ext cx="2887960" cy="216023"/>
          </a:xfrm>
          <a:prstGeom prst="rect">
            <a:avLst/>
          </a:prstGeom>
        </p:spPr>
        <p:txBody>
          <a:bodyPr vert="horz" lIns="91440" tIns="45720" rIns="91440" bIns="45720" rtlCol="0" anchor="ctr"/>
          <a:lstStyle>
            <a:lvl1pPr algn="ctr">
              <a:defRPr sz="1200">
                <a:solidFill>
                  <a:schemeClr val="bg1"/>
                </a:solidFill>
              </a:defRPr>
            </a:lvl1pPr>
          </a:lstStyle>
          <a:p>
            <a:pPr eaLnBrk="1" fontAlgn="auto" hangingPunct="1">
              <a:spcBef>
                <a:spcPts val="0"/>
              </a:spcBef>
              <a:spcAft>
                <a:spcPts val="0"/>
              </a:spcAft>
            </a:pPr>
            <a:endParaRPr lang="en-GB" dirty="0">
              <a:solidFill>
                <a:prstClr val="white"/>
              </a:solidFill>
              <a:latin typeface="Arial" panose="020B0604020202020204"/>
              <a:cs typeface="+mn-cs"/>
            </a:endParaRPr>
          </a:p>
        </p:txBody>
      </p:sp>
      <p:sp>
        <p:nvSpPr>
          <p:cNvPr id="12" name="Slide Number Placeholder 5"/>
          <p:cNvSpPr>
            <a:spLocks noGrp="1"/>
          </p:cNvSpPr>
          <p:nvPr>
            <p:ph type="sldNum" sz="quarter" idx="4"/>
          </p:nvPr>
        </p:nvSpPr>
        <p:spPr>
          <a:xfrm>
            <a:off x="6516216" y="6381328"/>
            <a:ext cx="2098576" cy="216024"/>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fld id="{9CBF8996-C5F0-44FC-80C8-DAC299E9B81B}" type="slidenum">
              <a:rPr lang="en-GB" smtClean="0">
                <a:solidFill>
                  <a:prstClr val="white"/>
                </a:solidFill>
              </a:rPr>
              <a:t>‹#›</a:t>
            </a:fld>
            <a:endParaRPr lang="en-GB" dirty="0">
              <a:solidFill>
                <a:prstClr val="white"/>
              </a:solidFill>
            </a:endParaRPr>
          </a:p>
        </p:txBody>
      </p:sp>
      <p:sp>
        <p:nvSpPr>
          <p:cNvPr id="13" name="Title 1"/>
          <p:cNvSpPr>
            <a:spLocks noGrp="1"/>
          </p:cNvSpPr>
          <p:nvPr>
            <p:ph type="title" hasCustomPrompt="1"/>
          </p:nvPr>
        </p:nvSpPr>
        <p:spPr>
          <a:xfrm>
            <a:off x="529208" y="260648"/>
            <a:ext cx="8147248" cy="5688632"/>
          </a:xfrm>
          <a:prstGeom prst="rect">
            <a:avLst/>
          </a:prstGeom>
        </p:spPr>
        <p:txBody>
          <a:bodyPr anchor="ctr" anchorCtr="0"/>
          <a:lstStyle>
            <a:lvl1pPr>
              <a:defRPr sz="5000">
                <a:solidFill>
                  <a:schemeClr val="bg1"/>
                </a:solidFill>
              </a:defRPr>
            </a:lvl1pPr>
          </a:lstStyle>
          <a:p>
            <a:r>
              <a:rPr lang="en-US" dirty="0" smtClean="0"/>
              <a:t>Audiences respond better to information when its delivered to them in a short, concise and well presented manner.</a:t>
            </a:r>
            <a:endParaRPr lang="en-GB" dirty="0"/>
          </a:p>
        </p:txBody>
      </p:sp>
      <p:cxnSp>
        <p:nvCxnSpPr>
          <p:cNvPr id="8" name="Straight Connector 7"/>
          <p:cNvCxnSpPr/>
          <p:nvPr userDrawn="1"/>
        </p:nvCxnSpPr>
        <p:spPr>
          <a:xfrm>
            <a:off x="611560" y="6286460"/>
            <a:ext cx="6912768" cy="0"/>
          </a:xfrm>
          <a:prstGeom prst="line">
            <a:avLst/>
          </a:prstGeom>
          <a:ln w="127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7092280" y="6263601"/>
            <a:ext cx="14401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85800"/>
            <a:ext cx="9144000" cy="685800"/>
          </a:xfrm>
          <a:prstGeom prst="rect">
            <a:avLst/>
          </a:prstGeom>
          <a:solidFill>
            <a:srgbClr val="7030A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45D67D77-1973-4684-BBE9-2EF2BD309906}" type="slidenum">
              <a:rPr lang="en-US" altLang="en-US"/>
              <a:t>‹#›</a:t>
            </a:fld>
            <a:endParaRPr lang="en-US" altLang="en-US"/>
          </a:p>
        </p:txBody>
      </p:sp>
      <p:pic>
        <p:nvPicPr>
          <p:cNvPr id="9" name="Picture 8"/>
          <p:cNvPicPr>
            <a:picLocks noChangeAspect="1"/>
          </p:cNvPicPr>
          <p:nvPr userDrawn="1"/>
        </p:nvPicPr>
        <p:blipFill>
          <a:blip r:embed="rId2" cstate="email"/>
          <a:stretch>
            <a:fillRect/>
          </a:stretch>
        </p:blipFill>
        <p:spPr>
          <a:xfrm>
            <a:off x="314615" y="185738"/>
            <a:ext cx="1985006" cy="353204"/>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44226" y="109671"/>
            <a:ext cx="873461" cy="31426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ey page">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0" name="Date Placeholder 3"/>
          <p:cNvSpPr>
            <a:spLocks noGrp="1"/>
          </p:cNvSpPr>
          <p:nvPr>
            <p:ph type="dt" sz="half" idx="2"/>
          </p:nvPr>
        </p:nvSpPr>
        <p:spPr>
          <a:xfrm>
            <a:off x="539552" y="6381328"/>
            <a:ext cx="2088232" cy="216024"/>
          </a:xfrm>
          <a:prstGeom prst="rect">
            <a:avLst/>
          </a:prstGeom>
        </p:spPr>
        <p:txBody>
          <a:bodyPr vert="horz" lIns="91440" tIns="45720" rIns="91440" bIns="45720" rtlCol="0" anchor="ctr"/>
          <a:lstStyle>
            <a:lvl1pPr algn="l">
              <a:defRPr sz="1000">
                <a:solidFill>
                  <a:schemeClr val="bg1">
                    <a:lumMod val="95000"/>
                  </a:schemeClr>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r>
              <a:rPr lang="en-US" dirty="0" smtClean="0">
                <a:solidFill>
                  <a:prstClr val="white">
                    <a:lumMod val="95000"/>
                  </a:prstClr>
                </a:solidFill>
              </a:rPr>
              <a:t>www.cppgroupplc.com</a:t>
            </a:r>
            <a:endParaRPr lang="en-GB" dirty="0">
              <a:solidFill>
                <a:prstClr val="white">
                  <a:lumMod val="95000"/>
                </a:prstClr>
              </a:solidFill>
            </a:endParaRPr>
          </a:p>
        </p:txBody>
      </p:sp>
      <p:sp>
        <p:nvSpPr>
          <p:cNvPr id="11" name="Footer Placeholder 4"/>
          <p:cNvSpPr>
            <a:spLocks noGrp="1"/>
          </p:cNvSpPr>
          <p:nvPr>
            <p:ph type="ftr" sz="quarter" idx="3"/>
          </p:nvPr>
        </p:nvSpPr>
        <p:spPr>
          <a:xfrm>
            <a:off x="3124200" y="6381327"/>
            <a:ext cx="2887960" cy="216023"/>
          </a:xfrm>
          <a:prstGeom prst="rect">
            <a:avLst/>
          </a:prstGeom>
        </p:spPr>
        <p:txBody>
          <a:bodyPr vert="horz" lIns="91440" tIns="45720" rIns="91440" bIns="45720" rtlCol="0" anchor="ctr"/>
          <a:lstStyle>
            <a:lvl1pPr algn="ctr">
              <a:defRPr sz="1200">
                <a:solidFill>
                  <a:schemeClr val="bg1"/>
                </a:solidFill>
              </a:defRPr>
            </a:lvl1pPr>
          </a:lstStyle>
          <a:p>
            <a:pPr eaLnBrk="1" fontAlgn="auto" hangingPunct="1">
              <a:spcBef>
                <a:spcPts val="0"/>
              </a:spcBef>
              <a:spcAft>
                <a:spcPts val="0"/>
              </a:spcAft>
            </a:pPr>
            <a:endParaRPr lang="en-GB" dirty="0">
              <a:solidFill>
                <a:prstClr val="white"/>
              </a:solidFill>
              <a:latin typeface="Arial" panose="020B0604020202020204"/>
              <a:cs typeface="+mn-cs"/>
            </a:endParaRPr>
          </a:p>
        </p:txBody>
      </p:sp>
      <p:sp>
        <p:nvSpPr>
          <p:cNvPr id="12" name="Slide Number Placeholder 5"/>
          <p:cNvSpPr>
            <a:spLocks noGrp="1"/>
          </p:cNvSpPr>
          <p:nvPr>
            <p:ph type="sldNum" sz="quarter" idx="4"/>
          </p:nvPr>
        </p:nvSpPr>
        <p:spPr>
          <a:xfrm>
            <a:off x="6516216" y="6381328"/>
            <a:ext cx="2098576" cy="216024"/>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pPr eaLnBrk="1" fontAlgn="auto" hangingPunct="1">
              <a:spcBef>
                <a:spcPts val="0"/>
              </a:spcBef>
              <a:spcAft>
                <a:spcPts val="0"/>
              </a:spcAft>
            </a:pPr>
            <a:fld id="{9CBF8996-C5F0-44FC-80C8-DAC299E9B81B}" type="slidenum">
              <a:rPr lang="en-GB" smtClean="0">
                <a:solidFill>
                  <a:prstClr val="white"/>
                </a:solidFill>
              </a:rPr>
              <a:t>‹#›</a:t>
            </a:fld>
            <a:endParaRPr lang="en-GB" dirty="0">
              <a:solidFill>
                <a:prstClr val="white"/>
              </a:solidFill>
            </a:endParaRPr>
          </a:p>
        </p:txBody>
      </p:sp>
      <p:cxnSp>
        <p:nvCxnSpPr>
          <p:cNvPr id="8" name="Straight Connector 7"/>
          <p:cNvCxnSpPr/>
          <p:nvPr userDrawn="1"/>
        </p:nvCxnSpPr>
        <p:spPr>
          <a:xfrm>
            <a:off x="611560" y="6286460"/>
            <a:ext cx="6912768"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7092280" y="6263601"/>
            <a:ext cx="14401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
        <p:nvSpPr>
          <p:cNvPr id="13" name="Title 1"/>
          <p:cNvSpPr>
            <a:spLocks noGrp="1"/>
          </p:cNvSpPr>
          <p:nvPr>
            <p:ph type="title" hasCustomPrompt="1"/>
          </p:nvPr>
        </p:nvSpPr>
        <p:spPr>
          <a:xfrm>
            <a:off x="529208" y="260648"/>
            <a:ext cx="8147248" cy="5688632"/>
          </a:xfrm>
          <a:prstGeom prst="rect">
            <a:avLst/>
          </a:prstGeom>
        </p:spPr>
        <p:txBody>
          <a:bodyPr anchor="ctr" anchorCtr="0"/>
          <a:lstStyle>
            <a:lvl1pPr>
              <a:defRPr sz="5000">
                <a:solidFill>
                  <a:schemeClr val="bg1"/>
                </a:solidFill>
              </a:defRPr>
            </a:lvl1pPr>
          </a:lstStyle>
          <a:p>
            <a:r>
              <a:rPr lang="en-US" dirty="0" smtClean="0"/>
              <a:t>Audiences respond better to information when its delivered to them in a short, concise and well presented manner.</a:t>
            </a:r>
            <a:endParaRPr lang="en-GB"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2FDD5175-CF32-47C4-8C88-4E000913FE7D}" type="slidenum">
              <a:rPr lang="en-US" altLang="en-US"/>
              <a:t>‹#›</a:t>
            </a:fld>
            <a:endParaRPr lang="en-US" altLang="en-US"/>
          </a:p>
        </p:txBody>
      </p:sp>
      <p:sp>
        <p:nvSpPr>
          <p:cNvPr id="8" name="Rectangle 7"/>
          <p:cNvSpPr/>
          <p:nvPr userDrawn="1"/>
        </p:nvSpPr>
        <p:spPr>
          <a:xfrm>
            <a:off x="0" y="685800"/>
            <a:ext cx="9144000" cy="685800"/>
          </a:xfrm>
          <a:prstGeom prst="rect">
            <a:avLst/>
          </a:prstGeom>
          <a:solidFill>
            <a:srgbClr val="7030A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9"/>
          <p:cNvPicPr>
            <a:picLocks noChangeAspect="1"/>
          </p:cNvPicPr>
          <p:nvPr userDrawn="1"/>
        </p:nvPicPr>
        <p:blipFill>
          <a:blip r:embed="rId2" cstate="email"/>
          <a:stretch>
            <a:fillRect/>
          </a:stretch>
        </p:blipFill>
        <p:spPr>
          <a:xfrm>
            <a:off x="314615" y="185738"/>
            <a:ext cx="1985006" cy="35320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44226" y="109671"/>
            <a:ext cx="873461" cy="31426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US" altLang="en-US"/>
          </a:p>
        </p:txBody>
      </p:sp>
      <p:sp>
        <p:nvSpPr>
          <p:cNvPr id="7"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a:p>
        </p:txBody>
      </p:sp>
      <p:sp>
        <p:nvSpPr>
          <p:cNvPr id="8" name="Slide Number Placeholder 5"/>
          <p:cNvSpPr>
            <a:spLocks noGrp="1"/>
          </p:cNvSpPr>
          <p:nvPr>
            <p:ph type="sldNum" sz="quarter" idx="12"/>
          </p:nvPr>
        </p:nvSpPr>
        <p:spPr/>
        <p:txBody>
          <a:bodyPr/>
          <a:lstStyle>
            <a:lvl1pPr>
              <a:defRPr/>
            </a:lvl1pPr>
          </a:lstStyle>
          <a:p>
            <a:fld id="{B37161E4-8EFF-41AA-87EC-C56EAEAC8D81}" type="slidenum">
              <a:rPr lang="en-US" altLang="en-US"/>
              <a:t>‹#›</a:t>
            </a:fld>
            <a:endParaRPr lang="en-US" altLang="en-US"/>
          </a:p>
        </p:txBody>
      </p:sp>
      <p:sp>
        <p:nvSpPr>
          <p:cNvPr id="9" name="Rectangle 8"/>
          <p:cNvSpPr/>
          <p:nvPr userDrawn="1"/>
        </p:nvSpPr>
        <p:spPr>
          <a:xfrm>
            <a:off x="0" y="685800"/>
            <a:ext cx="9144000" cy="685800"/>
          </a:xfrm>
          <a:prstGeom prst="rect">
            <a:avLst/>
          </a:prstGeom>
          <a:solidFill>
            <a:srgbClr val="7030A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Picture 10"/>
          <p:cNvPicPr>
            <a:picLocks noChangeAspect="1"/>
          </p:cNvPicPr>
          <p:nvPr userDrawn="1"/>
        </p:nvPicPr>
        <p:blipFill>
          <a:blip r:embed="rId2" cstate="email"/>
          <a:stretch>
            <a:fillRect/>
          </a:stretch>
        </p:blipFill>
        <p:spPr>
          <a:xfrm>
            <a:off x="314615" y="185738"/>
            <a:ext cx="1985006" cy="353204"/>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44226" y="109671"/>
            <a:ext cx="873461" cy="31426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3"/>
          <p:cNvSpPr>
            <a:spLocks noGrp="1"/>
          </p:cNvSpPr>
          <p:nvPr>
            <p:ph type="dt" sz="half" idx="10"/>
          </p:nvPr>
        </p:nvSpPr>
        <p:spPr/>
        <p:txBody>
          <a:bodyPr/>
          <a:lstStyle>
            <a:lvl1pPr>
              <a:defRPr/>
            </a:lvl1pPr>
          </a:lstStyle>
          <a:p>
            <a:pPr>
              <a:defRPr/>
            </a:pPr>
            <a:endParaRPr lang="en-US" altLang="en-US"/>
          </a:p>
        </p:txBody>
      </p:sp>
      <p:sp>
        <p:nvSpPr>
          <p:cNvPr id="10"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a:p>
        </p:txBody>
      </p:sp>
      <p:sp>
        <p:nvSpPr>
          <p:cNvPr id="11" name="Slide Number Placeholder 5"/>
          <p:cNvSpPr>
            <a:spLocks noGrp="1"/>
          </p:cNvSpPr>
          <p:nvPr>
            <p:ph type="sldNum" sz="quarter" idx="12"/>
          </p:nvPr>
        </p:nvSpPr>
        <p:spPr/>
        <p:txBody>
          <a:bodyPr/>
          <a:lstStyle>
            <a:lvl1pPr>
              <a:defRPr/>
            </a:lvl1pPr>
          </a:lstStyle>
          <a:p>
            <a:fld id="{F555546A-E8EE-437A-8CA8-538CD1669A11}" type="slidenum">
              <a:rPr lang="en-US" altLang="en-US"/>
              <a:t>‹#›</a:t>
            </a:fld>
            <a:endParaRPr lang="en-US" altLang="en-US"/>
          </a:p>
        </p:txBody>
      </p:sp>
      <p:sp>
        <p:nvSpPr>
          <p:cNvPr id="12" name="Rectangle 11"/>
          <p:cNvSpPr/>
          <p:nvPr userDrawn="1"/>
        </p:nvSpPr>
        <p:spPr>
          <a:xfrm>
            <a:off x="0" y="685800"/>
            <a:ext cx="9144000" cy="685800"/>
          </a:xfrm>
          <a:prstGeom prst="rect">
            <a:avLst/>
          </a:prstGeom>
          <a:solidFill>
            <a:srgbClr val="7030A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13"/>
          <p:cNvPicPr>
            <a:picLocks noChangeAspect="1"/>
          </p:cNvPicPr>
          <p:nvPr userDrawn="1"/>
        </p:nvPicPr>
        <p:blipFill>
          <a:blip r:embed="rId2" cstate="email"/>
          <a:stretch>
            <a:fillRect/>
          </a:stretch>
        </p:blipFill>
        <p:spPr>
          <a:xfrm>
            <a:off x="314615" y="185738"/>
            <a:ext cx="1985006" cy="353204"/>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44226" y="109671"/>
            <a:ext cx="873461" cy="31426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47C2CF7A-B46A-4E5D-B4A7-C9724B75A92C}" type="slidenum">
              <a:rPr lang="en-US" altLang="en-US"/>
              <a:t>‹#›</a:t>
            </a:fld>
            <a:endParaRPr lang="en-US" altLang="en-US"/>
          </a:p>
        </p:txBody>
      </p:sp>
      <p:sp>
        <p:nvSpPr>
          <p:cNvPr id="8" name="Rectangle 7"/>
          <p:cNvSpPr/>
          <p:nvPr userDrawn="1"/>
        </p:nvSpPr>
        <p:spPr>
          <a:xfrm>
            <a:off x="0" y="685800"/>
            <a:ext cx="9144000" cy="685800"/>
          </a:xfrm>
          <a:prstGeom prst="rect">
            <a:avLst/>
          </a:prstGeom>
          <a:solidFill>
            <a:srgbClr val="7030A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9"/>
          <p:cNvPicPr>
            <a:picLocks noChangeAspect="1"/>
          </p:cNvPicPr>
          <p:nvPr userDrawn="1"/>
        </p:nvPicPr>
        <p:blipFill>
          <a:blip r:embed="rId2" cstate="email"/>
          <a:stretch>
            <a:fillRect/>
          </a:stretch>
        </p:blipFill>
        <p:spPr>
          <a:xfrm>
            <a:off x="314615" y="185738"/>
            <a:ext cx="1985006" cy="35320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44226" y="109671"/>
            <a:ext cx="873461" cy="31426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Slide Number Placeholder 5"/>
          <p:cNvSpPr>
            <a:spLocks noGrp="1"/>
          </p:cNvSpPr>
          <p:nvPr>
            <p:ph type="sldNum" sz="quarter" idx="11"/>
          </p:nvPr>
        </p:nvSpPr>
        <p:spPr/>
        <p:txBody>
          <a:bodyPr/>
          <a:lstStyle>
            <a:lvl1pPr>
              <a:defRPr/>
            </a:lvl1pPr>
          </a:lstStyle>
          <a:p>
            <a:fld id="{D6350601-C065-4188-A413-ADE30BE78B26}" type="slidenum">
              <a:rPr lang="en-US" altLang="en-US"/>
              <a:t>‹#›</a:t>
            </a:fld>
            <a:endParaRPr lang="en-US" altLang="en-US"/>
          </a:p>
        </p:txBody>
      </p:sp>
      <p:sp>
        <p:nvSpPr>
          <p:cNvPr id="6" name="Rectangle 5"/>
          <p:cNvSpPr/>
          <p:nvPr userDrawn="1"/>
        </p:nvSpPr>
        <p:spPr>
          <a:xfrm>
            <a:off x="0" y="685800"/>
            <a:ext cx="9144000" cy="685800"/>
          </a:xfrm>
          <a:prstGeom prst="rect">
            <a:avLst/>
          </a:prstGeom>
          <a:solidFill>
            <a:srgbClr val="7030A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44226" y="109671"/>
            <a:ext cx="873461" cy="31426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A680621E-8AD0-4A57-9266-218D2C65FB06}" type="slidenum">
              <a:rPr lang="en-US" altLang="en-US"/>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smtClean="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a:xfrm>
            <a:off x="3028950" y="6356350"/>
            <a:ext cx="3086100" cy="365125"/>
          </a:xfrm>
          <a:prstGeom prst="rect">
            <a:avLst/>
          </a:prstGeom>
        </p:spPr>
        <p:txBody>
          <a:bodyPr/>
          <a:lstStyle>
            <a:lvl1pPr>
              <a:defRPr>
                <a:latin typeface="Arial" panose="020B0604020202020204" pitchFamily="34" charset="0"/>
                <a:cs typeface="Arial" panose="020B0604020202020204" pitchFamily="34" charset="0"/>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3D56D6CC-3B9A-4E73-9A73-B8850CC1868F}" type="slidenum">
              <a:rPr lang="en-US" altLang="en-US"/>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smtClean="0"/>
              <a:t>Click to edit Master title style</a:t>
            </a:r>
          </a:p>
        </p:txBody>
      </p:sp>
      <p:sp>
        <p:nvSpPr>
          <p:cNvPr id="5123"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900">
                <a:solidFill>
                  <a:schemeClr val="tx1">
                    <a:tint val="75000"/>
                  </a:schemeClr>
                </a:solidFill>
                <a:latin typeface="Arial" panose="020B0604020202020204" pitchFamily="34" charset="0"/>
                <a:cs typeface="Arial" panose="020B0604020202020204" pitchFamily="34" charset="0"/>
              </a:defRPr>
            </a:lvl1pPr>
          </a:lstStyle>
          <a:p>
            <a:pPr>
              <a:defRPr/>
            </a:pPr>
            <a:endParaRPr lang="en-US"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defRPr sz="900">
                <a:solidFill>
                  <a:srgbClr val="898989"/>
                </a:solidFill>
              </a:defRPr>
            </a:lvl1pPr>
          </a:lstStyle>
          <a:p>
            <a:fld id="{730E3EE6-D9DF-4CCE-BACB-8071A11B8975}" type="slidenum">
              <a:rPr lang="en-US" altLang="en-US"/>
              <a:t>‹#›</a:t>
            </a:fld>
            <a:endParaRPr lang="en-US" altLang="en-US"/>
          </a:p>
        </p:txBody>
      </p:sp>
      <p:sp>
        <p:nvSpPr>
          <p:cNvPr id="1031" name="fc"/>
          <p:cNvSpPr txBox="1">
            <a:spLocks noChangeArrowheads="1"/>
          </p:cNvSpPr>
          <p:nvPr userDrawn="1"/>
        </p:nvSpPr>
        <p:spPr bwMode="auto">
          <a:xfrm>
            <a:off x="0" y="6519863"/>
            <a:ext cx="9144000" cy="366712"/>
          </a:xfrm>
          <a:prstGeom prst="rect">
            <a:avLst/>
          </a:prstGeom>
          <a:noFill/>
          <a:ln>
            <a:noFill/>
          </a:ln>
          <a:effec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 name="Rectangle 9"/>
          <p:cNvSpPr/>
          <p:nvPr userDrawn="1"/>
        </p:nvSpPr>
        <p:spPr>
          <a:xfrm>
            <a:off x="16042" y="760455"/>
            <a:ext cx="9144000" cy="537774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a:solidFill>
                <a:prstClr val="white"/>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iming>
    <p:tnLst>
      <p:par>
        <p:cTn id="1" dur="indefinite" restart="never" nodeType="tmRoot"/>
      </p:par>
    </p:tnLst>
  </p:timing>
  <p:hf hdr="0" ftr="0"/>
  <p:txStyles>
    <p:titleStyle>
      <a:lvl1pPr algn="l" defTabSz="914400" rtl="0" eaLnBrk="1" latinLnBrk="0" hangingPunct="1">
        <a:spcBef>
          <a:spcPct val="0"/>
        </a:spcBef>
        <a:buNone/>
        <a:defRPr sz="3400" b="1" kern="1200">
          <a:solidFill>
            <a:srgbClr val="ED1C24"/>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www.zee5.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www.utitsl.co.in/" TargetMode="External"/><Relationship Id="rId2" Type="http://schemas.openxmlformats.org/officeDocument/2006/relationships/hyperlink" Target="http://www.incometaxindia.gov.in/" TargetMode="External"/><Relationship Id="rId1" Type="http://schemas.openxmlformats.org/officeDocument/2006/relationships/slideLayout" Target="../slideLayouts/slideLayout4.xml"/><Relationship Id="rId5" Type="http://schemas.openxmlformats.org/officeDocument/2006/relationships/image" Target="../media/image37.jpeg"/><Relationship Id="rId4" Type="http://schemas.openxmlformats.org/officeDocument/2006/relationships/hyperlink" Target="http://www.google.com/imgres?imgurl=http://mdb7.ibibo.com/01153616c74656bbb23345f5f3833d347fc06169bead898a0c963d036e63a56572349becccd1025bdda0639ff63347fceb5b06e8f.jpeg/pan-card-of-pramod.jpeg&amp;imgrefurl=http://photos.ibibo.com/photo/4653945/pan-card-of-pramod&amp;usg=__m6iVAU1KFhm61LUtn18dueIkgFE=&amp;h=323&amp;w=500&amp;sz=93&amp;hl=en&amp;start=4&amp;zoom=1&amp;tbnid=Uc31lQfA-WJb-M:&amp;tbnh=84&amp;tbnw=130&amp;ei=qoCuTY_LBNHDswbT-NDXDA&amp;prev=/search?q=pan+card&amp;hl=en&amp;gbv=2&amp;tbm=isch&amp;itbs=1"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incometaxindia.gov.i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www.utitsl.co.i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51.jpeg"/><Relationship Id="rId7"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0.emf"/><Relationship Id="rId5" Type="http://schemas.openxmlformats.org/officeDocument/2006/relationships/oleObject" Target="../embeddings/oleObject1.bin"/><Relationship Id="rId4" Type="http://schemas.openxmlformats.org/officeDocument/2006/relationships/hyperlink" Target="file:///C:\Documents%20and%20Settings\sarabjeet362694\My%20Documents\Training\Skimming.pdf"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hatis.techtarget.com/definition/social-networking"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54.jpe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jpe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3.emf"/><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hyperlink" Target="https://india.cppdirect.com/sbi-car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jpe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hyperlink" Target="http://www.google.co.in/url?q=http://www.dreamstime.com/royalty-free-stock-photo-hand-holding-christmas-fly-air-tickets-over-white-background-image34195655&amp;sa=U&amp;ei=5J_0UsfjNcSikQXhvoDYBw&amp;ved=0CFEQ9QEwEg&amp;usg=AFQjCNEv2UhquELIVXgS8rLqv5RpTL4JpQ" TargetMode="External"/><Relationship Id="rId5" Type="http://schemas.openxmlformats.org/officeDocument/2006/relationships/image" Target="../media/image25.jpeg"/><Relationship Id="rId4" Type="http://schemas.openxmlformats.org/officeDocument/2006/relationships/hyperlink" Target="http://www.google.co.in/url?q=http://viedeablog.wordpress.com/2011/06/14/cash-on-delivery-the-catalyst-for-e-tailing-in-india-%E2%80%93-deepak-srinath/&amp;sa=U&amp;ei=lqD0Uv7sKcKbkAWuqYDwDw&amp;ved=0CC0Q9QEwAA&amp;usg=AFQjCNEpd9fLKd4MnC7sBuog_8XkBaIVy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34107" y="3196176"/>
            <a:ext cx="6228186" cy="923330"/>
          </a:xfrm>
          <a:prstGeom prst="rect">
            <a:avLst/>
          </a:prstGeom>
          <a:ln w="28575">
            <a:solidFill>
              <a:schemeClr val="bg1"/>
            </a:solidFill>
          </a:ln>
        </p:spPr>
        <p:txBody>
          <a:bodyPr wrap="square">
            <a:spAutoFit/>
          </a:bodyPr>
          <a:lstStyle/>
          <a:p>
            <a:r>
              <a:rPr lang="en-US" sz="5400" u="sng" dirty="0" smtClean="0">
                <a:ln w="0"/>
                <a:solidFill>
                  <a:srgbClr val="11548C"/>
                </a:solidFill>
                <a:effectLst>
                  <a:reflection blurRad="6350" stA="53000" endA="300" endPos="35500" dir="5400000" sy="-90000" algn="bl" rotWithShape="0"/>
                </a:effectLst>
                <a:latin typeface="Arial Black" panose="020B0A04020102020204" pitchFamily="34" charset="0"/>
              </a:rPr>
              <a:t>Training Module</a:t>
            </a:r>
            <a:endParaRPr lang="en-IN" sz="5400" u="sng" dirty="0">
              <a:solidFill>
                <a:srgbClr val="11548C"/>
              </a:solidFill>
              <a:latin typeface="Arial Black" panose="020B0A04020102020204" pitchFamily="34" charset="0"/>
            </a:endParaRPr>
          </a:p>
        </p:txBody>
      </p:sp>
      <p:sp>
        <p:nvSpPr>
          <p:cNvPr id="8" name="Rectangle 7"/>
          <p:cNvSpPr/>
          <p:nvPr/>
        </p:nvSpPr>
        <p:spPr>
          <a:xfrm>
            <a:off x="3810000" y="620778"/>
            <a:ext cx="4876800" cy="584775"/>
          </a:xfrm>
          <a:prstGeom prst="rect">
            <a:avLst/>
          </a:prstGeom>
          <a:ln w="28575">
            <a:noFill/>
          </a:ln>
        </p:spPr>
        <p:txBody>
          <a:bodyPr wrap="square">
            <a:spAutoFit/>
          </a:bodyPr>
          <a:lstStyle/>
          <a:p>
            <a:r>
              <a:rPr lang="en-US" sz="3200" u="sng" dirty="0">
                <a:ln w="0"/>
                <a:solidFill>
                  <a:srgbClr val="11548C"/>
                </a:solidFill>
                <a:effectLst>
                  <a:reflection blurRad="6350" stA="53000" endA="300" endPos="35500" dir="5400000" sy="-90000" algn="bl" rotWithShape="0"/>
                </a:effectLst>
                <a:latin typeface="Arial Black" panose="020B0A04020102020204" pitchFamily="34" charset="0"/>
              </a:rPr>
              <a:t>Card Protection Plan</a:t>
            </a:r>
            <a:endParaRPr lang="en-IN" sz="3200" u="sng" dirty="0">
              <a:solidFill>
                <a:srgbClr val="11548C"/>
              </a:solidFill>
              <a:latin typeface="Arial Black" panose="020B0A04020102020204" pitchFamily="34" charset="0"/>
            </a:endParaRPr>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429239"/>
            <a:ext cx="3097213" cy="2220912"/>
          </a:xfrm>
          <a:prstGeom prst="rect">
            <a:avLst/>
          </a:prstGeom>
          <a:ln w="88900" cap="sq" cmpd="thickThin">
            <a:solidFill>
              <a:srgbClr val="000000"/>
            </a:solidFill>
            <a:prstDash val="solid"/>
            <a:miter lim="800000"/>
            <a:headEnd/>
            <a:tailEnd/>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1" name="Picture 10" descr="Client Confidenti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450126"/>
            <a:ext cx="3024187" cy="400050"/>
          </a:xfrm>
          <a:prstGeom prst="rect">
            <a:avLst/>
          </a:prstGeom>
          <a:noFill/>
          <a:ln w="3175">
            <a:solidFill>
              <a:srgbClr val="D9D9D9"/>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757099"/>
            <a:ext cx="4535537" cy="523220"/>
          </a:xfrm>
          <a:prstGeom prst="rect">
            <a:avLst/>
          </a:prstGeom>
        </p:spPr>
        <p:txBody>
          <a:bodyPr wrap="none">
            <a:spAutoFit/>
          </a:bodyPr>
          <a:lstStyle/>
          <a:p>
            <a:r>
              <a:rPr lang="en-US" sz="2800" b="1" dirty="0">
                <a:solidFill>
                  <a:schemeClr val="bg1"/>
                </a:solidFill>
                <a:latin typeface="+mn-lt"/>
                <a:cs typeface="Arial" panose="020B0604020202020204" pitchFamily="34" charset="0"/>
              </a:rPr>
              <a:t>Card Protection Plan benefits</a:t>
            </a:r>
            <a:endParaRPr lang="en-IN" sz="2800" dirty="0">
              <a:latin typeface="+mn-lt"/>
            </a:endParaRPr>
          </a:p>
        </p:txBody>
      </p:sp>
      <p:sp>
        <p:nvSpPr>
          <p:cNvPr id="6" name="Rectangle 5"/>
          <p:cNvSpPr/>
          <p:nvPr/>
        </p:nvSpPr>
        <p:spPr>
          <a:xfrm>
            <a:off x="3581400" y="1447800"/>
            <a:ext cx="1778564" cy="369332"/>
          </a:xfrm>
          <a:prstGeom prst="rect">
            <a:avLst/>
          </a:prstGeom>
        </p:spPr>
        <p:txBody>
          <a:bodyPr wrap="none">
            <a:spAutoFit/>
          </a:bodyPr>
          <a:lstStyle/>
          <a:p>
            <a:r>
              <a:rPr lang="en-US" b="1" dirty="0" smtClean="0">
                <a:latin typeface="+mn-lt"/>
              </a:rPr>
              <a:t>Fraud Protection</a:t>
            </a:r>
            <a:endParaRPr lang="en-IN" dirty="0">
              <a:latin typeface="+mn-lt"/>
            </a:endParaRPr>
          </a:p>
        </p:txBody>
      </p:sp>
      <p:sp>
        <p:nvSpPr>
          <p:cNvPr id="7" name="TextBox 12"/>
          <p:cNvSpPr txBox="1">
            <a:spLocks noChangeArrowheads="1"/>
          </p:cNvSpPr>
          <p:nvPr/>
        </p:nvSpPr>
        <p:spPr bwMode="auto">
          <a:xfrm>
            <a:off x="228600" y="1817133"/>
            <a:ext cx="843813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628650" indent="-1714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b="1" dirty="0" smtClean="0">
                <a:latin typeface="Calibri" panose="020F0502020204030204" pitchFamily="34" charset="0"/>
              </a:rPr>
              <a:t>Fraud Coverage Benefit/Pre Fraud Notification:-</a:t>
            </a:r>
          </a:p>
          <a:p>
            <a:pPr eaLnBrk="1" hangingPunct="1">
              <a:buFont typeface="Wingdings" panose="05000000000000000000" pitchFamily="2" charset="2"/>
              <a:buChar char="q"/>
              <a:defRPr/>
            </a:pPr>
            <a:r>
              <a:rPr lang="en-US" altLang="en-US" b="1" dirty="0" smtClean="0">
                <a:latin typeface="Calibri" panose="020F0502020204030204" pitchFamily="34" charset="0"/>
              </a:rPr>
              <a:t> </a:t>
            </a:r>
            <a:r>
              <a:rPr lang="en-US" altLang="en-US" sz="1700" dirty="0" smtClean="0">
                <a:latin typeface="Calibri" panose="020F0502020204030204" pitchFamily="34" charset="0"/>
              </a:rPr>
              <a:t> </a:t>
            </a:r>
            <a:r>
              <a:rPr lang="en-US" altLang="en-US" sz="1400" dirty="0" smtClean="0">
                <a:latin typeface="Calibri" panose="020F0502020204030204" pitchFamily="34" charset="0"/>
              </a:rPr>
              <a:t>Debit / Credit Card Lost &amp; Stolen cover</a:t>
            </a:r>
          </a:p>
          <a:p>
            <a:pPr marL="285750" lvl="1" indent="-285750" eaLnBrk="1" hangingPunct="1">
              <a:buFont typeface="Wingdings" panose="05000000000000000000" pitchFamily="2" charset="2"/>
              <a:buChar char="q"/>
              <a:defRPr/>
            </a:pPr>
            <a:r>
              <a:rPr lang="en-US" altLang="en-US" sz="1400" dirty="0" smtClean="0">
                <a:latin typeface="Calibri" panose="020F0502020204030204" pitchFamily="34" charset="0"/>
              </a:rPr>
              <a:t> After realization within 24 hours, customer </a:t>
            </a:r>
          </a:p>
          <a:p>
            <a:pPr marL="0" lvl="1" indent="0" eaLnBrk="1" hangingPunct="1">
              <a:defRPr/>
            </a:pPr>
            <a:r>
              <a:rPr lang="en-US" altLang="en-US" sz="1400" dirty="0" smtClean="0">
                <a:latin typeface="Calibri" panose="020F0502020204030204" pitchFamily="34" charset="0"/>
              </a:rPr>
              <a:t>     has to call on CPP toll free helpline    </a:t>
            </a:r>
          </a:p>
          <a:p>
            <a:pPr marL="0" lvl="1" indent="0" eaLnBrk="1" hangingPunct="1">
              <a:defRPr/>
            </a:pPr>
            <a:r>
              <a:rPr lang="en-US" altLang="en-US" sz="1400" dirty="0" smtClean="0">
                <a:latin typeface="Calibri" panose="020F0502020204030204" pitchFamily="34" charset="0"/>
              </a:rPr>
              <a:t>     number(1800-419-4000)</a:t>
            </a:r>
          </a:p>
          <a:p>
            <a:pPr marL="285750" lvl="1" indent="-285750" eaLnBrk="1" hangingPunct="1">
              <a:buFont typeface="Wingdings" panose="05000000000000000000" pitchFamily="2" charset="2"/>
              <a:buChar char="q"/>
              <a:defRPr/>
            </a:pPr>
            <a:r>
              <a:rPr lang="en-US" altLang="en-US" sz="1400" dirty="0" smtClean="0">
                <a:latin typeface="Calibri" panose="020F0502020204030204" pitchFamily="34" charset="0"/>
              </a:rPr>
              <a:t> CPP will further go ahead and block all the </a:t>
            </a:r>
          </a:p>
          <a:p>
            <a:pPr marL="0" lvl="1" indent="0" eaLnBrk="1" hangingPunct="1">
              <a:defRPr/>
            </a:pPr>
            <a:r>
              <a:rPr lang="en-US" altLang="en-US" sz="1400" dirty="0" smtClean="0">
                <a:latin typeface="Calibri" panose="020F0502020204030204" pitchFamily="34" charset="0"/>
              </a:rPr>
              <a:t>     lost/stolen cards</a:t>
            </a:r>
          </a:p>
          <a:p>
            <a:pPr marL="285750" lvl="1" indent="-285750" eaLnBrk="1" hangingPunct="1">
              <a:buFont typeface="Wingdings" panose="05000000000000000000" pitchFamily="2" charset="2"/>
              <a:buChar char="q"/>
              <a:defRPr/>
            </a:pPr>
            <a:r>
              <a:rPr lang="en-US" altLang="en-US" sz="1400" dirty="0" smtClean="0">
                <a:latin typeface="Calibri" panose="020F0502020204030204" pitchFamily="34" charset="0"/>
              </a:rPr>
              <a:t> Cover to start 30 days prior to lost reporting</a:t>
            </a:r>
            <a:r>
              <a:rPr lang="en-US" altLang="en-US" sz="1700" b="1" dirty="0" smtClean="0">
                <a:latin typeface="Calibri" panose="020F0502020204030204" pitchFamily="34" charset="0"/>
              </a:rPr>
              <a:t>    </a:t>
            </a:r>
          </a:p>
          <a:p>
            <a:pPr marL="457200" lvl="1" indent="0" eaLnBrk="1" hangingPunct="1">
              <a:defRPr/>
            </a:pPr>
            <a:r>
              <a:rPr lang="en-US" altLang="en-US" sz="1700" b="1" u="sng" dirty="0" smtClean="0">
                <a:latin typeface="Calibri" panose="020F0502020204030204" pitchFamily="34" charset="0"/>
              </a:rPr>
              <a:t>CPP offers following Plans :-</a:t>
            </a:r>
            <a:endParaRPr lang="en-US" altLang="en-US" sz="1700" b="1" dirty="0" smtClean="0">
              <a:latin typeface="Calibri" panose="020F0502020204030204" pitchFamily="34" charset="0"/>
            </a:endParaRPr>
          </a:p>
        </p:txBody>
      </p:sp>
      <p:graphicFrame>
        <p:nvGraphicFramePr>
          <p:cNvPr id="8" name="Group 45"/>
          <p:cNvGraphicFramePr>
            <a:graphicFrameLocks noGrp="1"/>
          </p:cNvGraphicFramePr>
          <p:nvPr>
            <p:extLst>
              <p:ext uri="{D42A27DB-BD31-4B8C-83A1-F6EECF244321}">
                <p14:modId xmlns:p14="http://schemas.microsoft.com/office/powerpoint/2010/main" val="1733351089"/>
              </p:ext>
            </p:extLst>
          </p:nvPr>
        </p:nvGraphicFramePr>
        <p:xfrm>
          <a:off x="76200" y="4063902"/>
          <a:ext cx="6934200" cy="2721016"/>
        </p:xfrm>
        <a:graphic>
          <a:graphicData uri="http://schemas.openxmlformats.org/drawingml/2006/table">
            <a:tbl>
              <a:tblPr/>
              <a:tblGrid>
                <a:gridCol w="1134430"/>
                <a:gridCol w="1176971"/>
                <a:gridCol w="990600"/>
                <a:gridCol w="1598168"/>
                <a:gridCol w="2034031"/>
              </a:tblGrid>
              <a:tr h="495820">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1" i="0" u="none" strike="noStrike" cap="none" normalizeH="0" baseline="0" dirty="0" smtClean="0">
                          <a:ln>
                            <a:noFill/>
                          </a:ln>
                          <a:solidFill>
                            <a:schemeClr val="bg1"/>
                          </a:solidFill>
                          <a:effectLst/>
                          <a:latin typeface="Calibri" panose="020F0502020204030204" pitchFamily="34" charset="0"/>
                          <a:cs typeface="Arial" panose="020B0604020202020204" pitchFamily="34" charset="0"/>
                        </a:rPr>
                        <a:t>Plan</a:t>
                      </a:r>
                    </a:p>
                  </a:txBody>
                  <a:tcPr marL="91435" marR="91435" marT="45726" marB="45726" anchor="ctr"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solidFill>
                      <a:srgbClr val="33669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1" i="0" u="none" strike="noStrike" cap="none" normalizeH="0" baseline="0" dirty="0" smtClean="0">
                          <a:ln>
                            <a:noFill/>
                          </a:ln>
                          <a:solidFill>
                            <a:schemeClr val="bg1"/>
                          </a:solidFill>
                          <a:effectLst/>
                          <a:latin typeface="Calibri" panose="020F0502020204030204" pitchFamily="34" charset="0"/>
                          <a:cs typeface="Arial" panose="020B0604020202020204" pitchFamily="34" charset="0"/>
                        </a:rPr>
                        <a:t>Duration</a:t>
                      </a:r>
                    </a:p>
                  </a:txBody>
                  <a:tcPr marL="91435" marR="91435" marT="45726" marB="45726" anchor="ctr"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solidFill>
                      <a:srgbClr val="33669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1" i="0" u="none" strike="noStrike" cap="none" normalizeH="0" baseline="0" dirty="0" smtClean="0">
                          <a:ln>
                            <a:noFill/>
                          </a:ln>
                          <a:solidFill>
                            <a:schemeClr val="bg1"/>
                          </a:solidFill>
                          <a:effectLst/>
                          <a:latin typeface="Calibri" panose="020F0502020204030204" pitchFamily="34" charset="0"/>
                          <a:cs typeface="Arial" panose="020B0604020202020204" pitchFamily="34" charset="0"/>
                        </a:rPr>
                        <a:t>Price </a:t>
                      </a:r>
                    </a:p>
                  </a:txBody>
                  <a:tcPr marL="91435" marR="91435" marT="45726" marB="45726" anchor="ctr"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solidFill>
                      <a:srgbClr val="33669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1" i="0" u="none" strike="noStrike" cap="none" normalizeH="0" baseline="0" dirty="0" smtClean="0">
                          <a:ln>
                            <a:noFill/>
                          </a:ln>
                          <a:solidFill>
                            <a:schemeClr val="bg1"/>
                          </a:solidFill>
                          <a:effectLst/>
                          <a:latin typeface="Calibri" panose="020F0502020204030204" pitchFamily="34" charset="0"/>
                          <a:cs typeface="Arial" panose="020B0604020202020204" pitchFamily="34" charset="0"/>
                        </a:rPr>
                        <a:t>Fraud Coverage</a:t>
                      </a:r>
                    </a:p>
                  </a:txBody>
                  <a:tcPr marL="91435" marR="91435" marT="45726" marB="45726" anchor="ctr"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solidFill>
                      <a:srgbClr val="33669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1" i="0" u="none" strike="noStrike" cap="none" normalizeH="0" baseline="0" dirty="0" smtClean="0">
                          <a:ln>
                            <a:noFill/>
                          </a:ln>
                          <a:solidFill>
                            <a:schemeClr val="bg1"/>
                          </a:solidFill>
                          <a:effectLst/>
                          <a:latin typeface="Calibri" panose="020F0502020204030204" pitchFamily="34" charset="0"/>
                          <a:cs typeface="Arial" panose="020B0604020202020204" pitchFamily="34" charset="0"/>
                        </a:rPr>
                        <a:t>Members</a:t>
                      </a:r>
                    </a:p>
                  </a:txBody>
                  <a:tcPr marL="91435" marR="91435" marT="45726" marB="45726" anchor="ctr"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solidFill>
                      <a:srgbClr val="336699"/>
                    </a:solidFill>
                  </a:tcPr>
                </a:tc>
              </a:tr>
              <a:tr h="579192">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Classic</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1 Year</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Rs. 1,899 </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Up-to Rs. 1,00,000</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Primary Card Holder</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r>
              <a:tr h="579192">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Premium</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1 Year</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Rs. 2,499 </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Up-to Rs. 2,00,000</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Primary Card Holder +Spouse</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r>
              <a:tr h="823062">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Platinum</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1 Year</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Rs. 3,199 </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Up-to Rs. 3,00,000</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rPr>
                        <a:t>Primary Card Holder +Spouse +Parents (Only of primary holder)</a:t>
                      </a:r>
                    </a:p>
                  </a:txBody>
                  <a:tcPr marL="91435" marR="91435" marT="45726" marB="45726" anchor="b" horzOverflow="overflow">
                    <a:lnL w="12700" cap="flat" cmpd="sng" algn="ctr">
                      <a:solidFill>
                        <a:srgbClr val="9BBB59"/>
                      </a:solidFill>
                      <a:prstDash val="solid"/>
                      <a:round/>
                      <a:headEnd type="none" w="med" len="med"/>
                      <a:tailEnd type="none" w="med" len="med"/>
                    </a:lnL>
                    <a:lnR w="12700" cap="flat" cmpd="sng" algn="ctr">
                      <a:solidFill>
                        <a:srgbClr val="9BBB59"/>
                      </a:solidFill>
                      <a:prstDash val="solid"/>
                      <a:round/>
                      <a:headEnd type="none" w="med" len="med"/>
                      <a:tailEnd type="none" w="med" len="med"/>
                    </a:lnR>
                    <a:lnT w="12700" cap="flat" cmpd="sng" algn="ctr">
                      <a:solidFill>
                        <a:srgbClr val="9BBB59"/>
                      </a:solidFill>
                      <a:prstDash val="solid"/>
                      <a:round/>
                      <a:headEnd type="none" w="med" len="med"/>
                      <a:tailEnd type="none" w="med" len="med"/>
                    </a:lnT>
                    <a:lnB w="12700" cap="flat" cmpd="sng" algn="ctr">
                      <a:solidFill>
                        <a:srgbClr val="9BBB59"/>
                      </a:solidFill>
                      <a:prstDash val="solid"/>
                      <a:round/>
                      <a:headEnd type="none" w="med" len="med"/>
                      <a:tailEnd type="none" w="med" len="med"/>
                    </a:lnB>
                    <a:lnTlToBr>
                      <a:noFill/>
                    </a:lnTlToBr>
                    <a:lnBlToTr>
                      <a:noFill/>
                    </a:lnBlToTr>
                    <a:noFill/>
                  </a:tcPr>
                </a:tc>
              </a:tr>
            </a:tbl>
          </a:graphicData>
        </a:graphic>
      </p:graphicFrame>
      <p:pic>
        <p:nvPicPr>
          <p:cNvPr id="11" name="Picture 2" descr="Image result for fraud protection clip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209800"/>
            <a:ext cx="2265932" cy="1600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2895600" y="1915156"/>
            <a:ext cx="4343400" cy="4194362"/>
          </a:xfrm>
          <a:prstGeom prst="rect">
            <a:avLst/>
          </a:prstGeom>
        </p:spPr>
      </p:pic>
      <p:sp>
        <p:nvSpPr>
          <p:cNvPr id="6" name="Rectangle 5"/>
          <p:cNvSpPr/>
          <p:nvPr/>
        </p:nvSpPr>
        <p:spPr>
          <a:xfrm>
            <a:off x="450761" y="6109518"/>
            <a:ext cx="8686800" cy="523220"/>
          </a:xfrm>
          <a:prstGeom prst="rect">
            <a:avLst/>
          </a:prstGeom>
        </p:spPr>
        <p:txBody>
          <a:bodyPr wrap="square">
            <a:spAutoFit/>
          </a:bodyPr>
          <a:lstStyle/>
          <a:p>
            <a:pPr eaLnBrk="1" hangingPunct="1">
              <a:defRPr/>
            </a:pPr>
            <a:r>
              <a:rPr lang="en-IN" sz="1400" dirty="0">
                <a:latin typeface="Calibri" panose="020F0502020204030204" pitchFamily="34" charset="0"/>
                <a:cs typeface="Arial" panose="020B0604020202020204" pitchFamily="34" charset="0"/>
              </a:rPr>
              <a:t>CPP will cover that Fraud amount too which will not cover by Bank. However, fraud should be genuine which will verify by CPP Investigation Team </a:t>
            </a:r>
            <a:endParaRPr lang="en-US" sz="1400" dirty="0">
              <a:latin typeface="Calibri" panose="020F0502020204030204" pitchFamily="34" charset="0"/>
              <a:ea typeface="Times New Roman" panose="02020603050405020304" pitchFamily="18" charset="0"/>
              <a:cs typeface="Calibri" panose="020F0502020204030204" pitchFamily="34" charset="0"/>
            </a:endParaRPr>
          </a:p>
        </p:txBody>
      </p:sp>
      <p:sp>
        <p:nvSpPr>
          <p:cNvPr id="7" name="Rectangle 6"/>
          <p:cNvSpPr/>
          <p:nvPr/>
        </p:nvSpPr>
        <p:spPr>
          <a:xfrm>
            <a:off x="228600" y="757099"/>
            <a:ext cx="4535537" cy="523220"/>
          </a:xfrm>
          <a:prstGeom prst="rect">
            <a:avLst/>
          </a:prstGeom>
        </p:spPr>
        <p:txBody>
          <a:bodyPr wrap="none">
            <a:spAutoFit/>
          </a:bodyPr>
          <a:lstStyle/>
          <a:p>
            <a:r>
              <a:rPr lang="en-US" sz="2800" b="1" dirty="0">
                <a:solidFill>
                  <a:schemeClr val="bg1"/>
                </a:solidFill>
                <a:latin typeface="+mn-lt"/>
                <a:cs typeface="Arial" panose="020B0604020202020204" pitchFamily="34" charset="0"/>
              </a:rPr>
              <a:t>Card Protection Plan benefits</a:t>
            </a:r>
            <a:endParaRPr lang="en-IN" sz="2800" dirty="0">
              <a:latin typeface="+mn-lt"/>
            </a:endParaRPr>
          </a:p>
        </p:txBody>
      </p:sp>
      <p:sp>
        <p:nvSpPr>
          <p:cNvPr id="8" name="Rectangle 7"/>
          <p:cNvSpPr/>
          <p:nvPr/>
        </p:nvSpPr>
        <p:spPr>
          <a:xfrm>
            <a:off x="3581400" y="1545824"/>
            <a:ext cx="2661819" cy="369332"/>
          </a:xfrm>
          <a:prstGeom prst="rect">
            <a:avLst/>
          </a:prstGeom>
        </p:spPr>
        <p:txBody>
          <a:bodyPr wrap="none">
            <a:spAutoFit/>
          </a:bodyPr>
          <a:lstStyle/>
          <a:p>
            <a:pPr eaLnBrk="1" hangingPunct="1">
              <a:defRPr/>
            </a:pPr>
            <a:r>
              <a:rPr lang="en-US" b="1" dirty="0">
                <a:latin typeface="+mn-lt"/>
                <a:cs typeface="Arial" panose="020B0604020202020204" pitchFamily="34" charset="0"/>
              </a:rPr>
              <a:t>Pre Fraud Benefit Pitching</a:t>
            </a:r>
            <a:endParaRPr lang="en-IN" b="1" dirty="0">
              <a:latin typeface="+mn-lt"/>
              <a:cs typeface="Arial" panose="020B0604020202020204" pitchFamily="34" charset="0"/>
            </a:endParaRPr>
          </a:p>
        </p:txBody>
      </p:sp>
      <p:pic>
        <p:nvPicPr>
          <p:cNvPr id="9" name="Picture 2" descr="Image result for fraud protection clipart"/>
          <p:cNvPicPr>
            <a:picLocks noChangeAspect="1" noChangeArrowheads="1"/>
          </p:cNvPicPr>
          <p:nvPr/>
        </p:nvPicPr>
        <p:blipFill rotWithShape="1">
          <a:blip r:embed="rId3">
            <a:extLst>
              <a:ext uri="{28A0092B-C50C-407E-A947-70E740481C1C}">
                <a14:useLocalDpi xmlns:a14="http://schemas.microsoft.com/office/drawing/2010/main" val="0"/>
              </a:ext>
            </a:extLst>
          </a:blip>
          <a:srcRect b="8889"/>
          <a:stretch>
            <a:fillRect/>
          </a:stretch>
        </p:blipFill>
        <p:spPr bwMode="auto">
          <a:xfrm>
            <a:off x="241479" y="1730490"/>
            <a:ext cx="2397155" cy="114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733800"/>
            <a:ext cx="2216239" cy="20850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757099"/>
            <a:ext cx="4535537" cy="523220"/>
          </a:xfrm>
          <a:prstGeom prst="rect">
            <a:avLst/>
          </a:prstGeom>
        </p:spPr>
        <p:txBody>
          <a:bodyPr wrap="none">
            <a:spAutoFit/>
          </a:bodyPr>
          <a:lstStyle/>
          <a:p>
            <a:r>
              <a:rPr lang="en-US" sz="2800" b="1" dirty="0">
                <a:solidFill>
                  <a:schemeClr val="bg1"/>
                </a:solidFill>
                <a:latin typeface="+mn-lt"/>
                <a:cs typeface="Arial" panose="020B0604020202020204" pitchFamily="34" charset="0"/>
              </a:rPr>
              <a:t>Card Protection Plan benefits</a:t>
            </a:r>
            <a:endParaRPr lang="en-IN" sz="2800" dirty="0">
              <a:latin typeface="+mn-lt"/>
            </a:endParaRPr>
          </a:p>
        </p:txBody>
      </p:sp>
      <p:sp>
        <p:nvSpPr>
          <p:cNvPr id="6" name="Rectangle 5"/>
          <p:cNvSpPr/>
          <p:nvPr/>
        </p:nvSpPr>
        <p:spPr>
          <a:xfrm>
            <a:off x="533400" y="1442623"/>
            <a:ext cx="4571188" cy="369332"/>
          </a:xfrm>
          <a:prstGeom prst="rect">
            <a:avLst/>
          </a:prstGeom>
        </p:spPr>
        <p:txBody>
          <a:bodyPr wrap="none">
            <a:spAutoFit/>
          </a:bodyPr>
          <a:lstStyle/>
          <a:p>
            <a:pPr eaLnBrk="1" hangingPunct="1">
              <a:defRPr/>
            </a:pPr>
            <a:r>
              <a:rPr lang="en-US" b="1" dirty="0" smtClean="0">
                <a:latin typeface="+mn-lt"/>
                <a:cs typeface="Arial" panose="020B0604020202020204" pitchFamily="34" charset="0"/>
              </a:rPr>
              <a:t>                                                          Mobile </a:t>
            </a:r>
            <a:r>
              <a:rPr lang="en-US" b="1" dirty="0">
                <a:latin typeface="+mn-lt"/>
                <a:cs typeface="Arial" panose="020B0604020202020204" pitchFamily="34" charset="0"/>
              </a:rPr>
              <a:t>wallet</a:t>
            </a:r>
          </a:p>
        </p:txBody>
      </p:sp>
      <p:sp>
        <p:nvSpPr>
          <p:cNvPr id="7" name="Rectangle 6"/>
          <p:cNvSpPr/>
          <p:nvPr/>
        </p:nvSpPr>
        <p:spPr>
          <a:xfrm>
            <a:off x="457200" y="1849190"/>
            <a:ext cx="8458200" cy="609398"/>
          </a:xfrm>
          <a:prstGeom prst="rect">
            <a:avLst/>
          </a:prstGeom>
        </p:spPr>
        <p:txBody>
          <a:bodyPr wrap="square">
            <a:spAutoFit/>
          </a:bodyPr>
          <a:lstStyle/>
          <a:p>
            <a:pPr eaLnBrk="1" hangingPunct="1">
              <a:lnSpc>
                <a:spcPct val="80000"/>
              </a:lnSpc>
              <a:buClr>
                <a:schemeClr val="tx1"/>
              </a:buClr>
            </a:pPr>
            <a:r>
              <a:rPr lang="en-US" altLang="en-US" sz="1400" dirty="0">
                <a:latin typeface="Calibri" panose="020F0502020204030204" pitchFamily="34" charset="0"/>
              </a:rPr>
              <a:t>If customer mobile gets stolen or lost, customer has to inform on CPP toll free no within 24 hours after realization, then CPP will check last 30 days </a:t>
            </a:r>
            <a:r>
              <a:rPr lang="en-US" altLang="en-US" sz="1400" dirty="0" smtClean="0">
                <a:latin typeface="Calibri" panose="020F0502020204030204" pitchFamily="34" charset="0"/>
              </a:rPr>
              <a:t>transaction. If </a:t>
            </a:r>
            <a:r>
              <a:rPr lang="en-US" altLang="en-US" sz="1400" dirty="0">
                <a:latin typeface="Calibri" panose="020F0502020204030204" pitchFamily="34" charset="0"/>
              </a:rPr>
              <a:t>any fraud has been found from Mobile wallet, then CPP will refund the amount up-to Rs. 50,000 (Classic) ; Up-to Rs. 1 Lakh (Premium) and Up-to Rs. 1 Lakh (Platinum). </a:t>
            </a:r>
          </a:p>
        </p:txBody>
      </p:sp>
      <p:pic>
        <p:nvPicPr>
          <p:cNvPr id="8" name="Picture 7"/>
          <p:cNvPicPr>
            <a:picLocks noChangeAspect="1"/>
          </p:cNvPicPr>
          <p:nvPr/>
        </p:nvPicPr>
        <p:blipFill>
          <a:blip r:embed="rId2"/>
          <a:stretch>
            <a:fillRect/>
          </a:stretch>
        </p:blipFill>
        <p:spPr>
          <a:xfrm>
            <a:off x="259724" y="3443540"/>
            <a:ext cx="3321676" cy="3185860"/>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9"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398170"/>
            <a:ext cx="4648200" cy="3276600"/>
          </a:xfrm>
          <a:prstGeom prst="rect">
            <a:avLst/>
          </a:prstGeom>
          <a:ln w="88900" cap="sq" cmpd="thickThin">
            <a:solidFill>
              <a:srgbClr val="000000"/>
            </a:solidFill>
            <a:prstDash val="solid"/>
            <a:miter lim="800000"/>
            <a:headEnd/>
            <a:tailEnd/>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914399" y="2668177"/>
            <a:ext cx="2667001" cy="369332"/>
          </a:xfrm>
          <a:prstGeom prst="rect">
            <a:avLst/>
          </a:prstGeom>
        </p:spPr>
        <p:txBody>
          <a:bodyPr wrap="square">
            <a:spAutoFit/>
          </a:bodyPr>
          <a:lstStyle/>
          <a:p>
            <a:pPr eaLnBrk="1" hangingPunct="1">
              <a:defRPr/>
            </a:pPr>
            <a:r>
              <a:rPr lang="en-US" b="1" dirty="0" smtClean="0">
                <a:latin typeface="+mn-lt"/>
                <a:cs typeface="Arial" panose="020B0604020202020204" pitchFamily="34" charset="0"/>
              </a:rPr>
              <a:t>Mobile wallet pitching</a:t>
            </a:r>
            <a:endParaRPr lang="en-US" b="1" dirty="0">
              <a:latin typeface="+mn-lt"/>
              <a:cs typeface="Arial" panose="020B0604020202020204" pitchFamily="34" charset="0"/>
            </a:endParaRPr>
          </a:p>
        </p:txBody>
      </p:sp>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69" y="2876647"/>
            <a:ext cx="440531" cy="430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757099"/>
            <a:ext cx="4535537" cy="523220"/>
          </a:xfrm>
          <a:prstGeom prst="rect">
            <a:avLst/>
          </a:prstGeom>
        </p:spPr>
        <p:txBody>
          <a:bodyPr wrap="none">
            <a:spAutoFit/>
          </a:bodyPr>
          <a:lstStyle/>
          <a:p>
            <a:r>
              <a:rPr lang="en-US" sz="2800" b="1" dirty="0">
                <a:solidFill>
                  <a:schemeClr val="bg1"/>
                </a:solidFill>
                <a:latin typeface="+mn-lt"/>
                <a:cs typeface="Arial" panose="020B0604020202020204" pitchFamily="34" charset="0"/>
              </a:rPr>
              <a:t>Card Protection Plan benefits</a:t>
            </a:r>
            <a:endParaRPr lang="en-IN" sz="2800" dirty="0">
              <a:latin typeface="+mn-lt"/>
            </a:endParaRPr>
          </a:p>
        </p:txBody>
      </p:sp>
      <p:sp>
        <p:nvSpPr>
          <p:cNvPr id="7" name="TextBox 1"/>
          <p:cNvSpPr txBox="1"/>
          <p:nvPr/>
        </p:nvSpPr>
        <p:spPr>
          <a:xfrm>
            <a:off x="228600" y="1811955"/>
            <a:ext cx="8839200" cy="19793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57530" lvl="1" indent="-214630" algn="just">
              <a:lnSpc>
                <a:spcPct val="150000"/>
              </a:lnSpc>
              <a:buFont typeface="Wingdings" panose="05000000000000000000" pitchFamily="2" charset="2"/>
              <a:buChar char="§"/>
            </a:pPr>
            <a:r>
              <a:rPr lang="en-US" sz="1050" dirty="0">
                <a:latin typeface="Verdana" panose="020B0604030504040204" pitchFamily="34" charset="0"/>
                <a:ea typeface="Verdana" panose="020B0604030504040204" pitchFamily="34" charset="0"/>
              </a:rPr>
              <a:t>Member gets </a:t>
            </a:r>
            <a:r>
              <a:rPr lang="en-US" sz="1050" b="1" dirty="0">
                <a:latin typeface="Verdana" panose="020B0604030504040204" pitchFamily="34" charset="0"/>
                <a:ea typeface="Verdana" panose="020B0604030504040204" pitchFamily="34" charset="0"/>
              </a:rPr>
              <a:t>unlimited vHealth consultation </a:t>
            </a:r>
            <a:r>
              <a:rPr lang="en-US" sz="1050" dirty="0">
                <a:latin typeface="Verdana" panose="020B0604030504040204" pitchFamily="34" charset="0"/>
                <a:ea typeface="Verdana" panose="020B0604030504040204" pitchFamily="34" charset="0"/>
              </a:rPr>
              <a:t>by qualified and  trained doctors </a:t>
            </a:r>
          </a:p>
          <a:p>
            <a:pPr marL="557530" lvl="1" indent="-214630" algn="just">
              <a:lnSpc>
                <a:spcPct val="150000"/>
              </a:lnSpc>
              <a:buFont typeface="Wingdings" panose="05000000000000000000" pitchFamily="2" charset="2"/>
              <a:buChar char="§"/>
            </a:pPr>
            <a:r>
              <a:rPr lang="en-US" sz="1050" b="1" dirty="0">
                <a:latin typeface="Verdana" panose="020B0604030504040204" pitchFamily="34" charset="0"/>
                <a:ea typeface="Verdana" panose="020B0604030504040204" pitchFamily="34" charset="0"/>
              </a:rPr>
              <a:t>Through the </a:t>
            </a:r>
            <a:r>
              <a:rPr lang="en-US" sz="1050" b="1" dirty="0" smtClean="0">
                <a:latin typeface="Verdana" panose="020B0604030504040204" pitchFamily="34" charset="0"/>
                <a:ea typeface="Verdana" panose="020B0604030504040204" pitchFamily="34" charset="0"/>
              </a:rPr>
              <a:t>v Health </a:t>
            </a:r>
            <a:r>
              <a:rPr lang="en-US" sz="1050" b="1" dirty="0">
                <a:latin typeface="Verdana" panose="020B0604030504040204" pitchFamily="34" charset="0"/>
                <a:ea typeface="Verdana" panose="020B0604030504040204" pitchFamily="34" charset="0"/>
              </a:rPr>
              <a:t>mobile app</a:t>
            </a:r>
            <a:r>
              <a:rPr lang="en-US" sz="1050" dirty="0">
                <a:latin typeface="Verdana" panose="020B0604030504040204" pitchFamily="34" charset="0"/>
                <a:ea typeface="Verdana" panose="020B0604030504040204" pitchFamily="34" charset="0"/>
              </a:rPr>
              <a:t>, one can consult with the in-house doctors by </a:t>
            </a:r>
            <a:r>
              <a:rPr lang="en-US" sz="1050" b="1" dirty="0">
                <a:latin typeface="Verdana" panose="020B0604030504040204" pitchFamily="34" charset="0"/>
                <a:ea typeface="Verdana" panose="020B0604030504040204" pitchFamily="34" charset="0"/>
              </a:rPr>
              <a:t>video or by voice call</a:t>
            </a:r>
          </a:p>
          <a:p>
            <a:pPr marL="557530" lvl="1" indent="-214630" algn="just">
              <a:lnSpc>
                <a:spcPct val="150000"/>
              </a:lnSpc>
              <a:buFont typeface="Wingdings" panose="05000000000000000000" pitchFamily="2" charset="2"/>
              <a:buChar char="§"/>
            </a:pPr>
            <a:r>
              <a:rPr lang="en-US" sz="1050" dirty="0">
                <a:latin typeface="Verdana" panose="020B0604030504040204" pitchFamily="34" charset="0"/>
                <a:ea typeface="Verdana" panose="020B0604030504040204" pitchFamily="34" charset="0"/>
              </a:rPr>
              <a:t>One can avail teleconsultation for treatment of any illnesses, management of chronic diseases, advice on alternative treatment options and interpretation of diagnostic reports </a:t>
            </a:r>
          </a:p>
          <a:p>
            <a:pPr marL="557530" lvl="1" indent="-214630" algn="just">
              <a:lnSpc>
                <a:spcPct val="150000"/>
              </a:lnSpc>
              <a:buFont typeface="Wingdings" panose="05000000000000000000" pitchFamily="2" charset="2"/>
              <a:buChar char="§"/>
            </a:pPr>
            <a:r>
              <a:rPr lang="en-US" sz="1050" dirty="0">
                <a:latin typeface="Verdana" panose="020B0604030504040204" pitchFamily="34" charset="0"/>
                <a:ea typeface="Verdana" panose="020B0604030504040204" pitchFamily="34" charset="0"/>
              </a:rPr>
              <a:t>Using vHealth by Aetna as a first point of contact for any health problem can potentially help to reduce the need for physical consultation by up to 70%! </a:t>
            </a:r>
          </a:p>
          <a:p>
            <a:pPr marL="557530" lvl="1" indent="-214630" algn="just">
              <a:lnSpc>
                <a:spcPct val="150000"/>
              </a:lnSpc>
              <a:buFont typeface="Wingdings" panose="05000000000000000000" pitchFamily="2" charset="2"/>
              <a:buChar char="§"/>
            </a:pPr>
            <a:r>
              <a:rPr lang="en-US" sz="1050" b="1" dirty="0">
                <a:latin typeface="Verdana" panose="020B0604030504040204" pitchFamily="34" charset="0"/>
                <a:ea typeface="Verdana" panose="020B0604030504040204" pitchFamily="34" charset="0"/>
              </a:rPr>
              <a:t>Multi lingual support </a:t>
            </a:r>
            <a:r>
              <a:rPr lang="en-US" sz="1050" dirty="0">
                <a:latin typeface="Verdana" panose="020B0604030504040204" pitchFamily="34" charset="0"/>
                <a:ea typeface="Verdana" panose="020B0604030504040204" pitchFamily="34" charset="0"/>
              </a:rPr>
              <a:t>available</a:t>
            </a:r>
          </a:p>
          <a:p>
            <a:pPr lvl="1" algn="just">
              <a:lnSpc>
                <a:spcPct val="150000"/>
              </a:lnSpc>
            </a:pPr>
            <a:endParaRPr lang="en-US" sz="825" i="1" dirty="0">
              <a:latin typeface="Verdana" panose="020B0604030504040204" pitchFamily="34" charset="0"/>
              <a:ea typeface="Verdana" panose="020B0604030504040204" pitchFamily="34" charset="0"/>
            </a:endParaRPr>
          </a:p>
        </p:txBody>
      </p:sp>
      <p:sp>
        <p:nvSpPr>
          <p:cNvPr id="8" name="Rectangle 7"/>
          <p:cNvSpPr/>
          <p:nvPr/>
        </p:nvSpPr>
        <p:spPr>
          <a:xfrm>
            <a:off x="533400" y="1442623"/>
            <a:ext cx="4574907" cy="369332"/>
          </a:xfrm>
          <a:prstGeom prst="rect">
            <a:avLst/>
          </a:prstGeom>
        </p:spPr>
        <p:txBody>
          <a:bodyPr wrap="none">
            <a:spAutoFit/>
          </a:bodyPr>
          <a:lstStyle/>
          <a:p>
            <a:pPr eaLnBrk="1" hangingPunct="1">
              <a:defRPr/>
            </a:pPr>
            <a:r>
              <a:rPr lang="en-US" b="1" dirty="0" smtClean="0">
                <a:latin typeface="+mn-lt"/>
                <a:cs typeface="Arial" panose="020B0604020202020204" pitchFamily="34" charset="0"/>
              </a:rPr>
              <a:t>                                                          Doctor on call</a:t>
            </a:r>
            <a:endParaRPr lang="en-US" b="1" dirty="0">
              <a:latin typeface="+mn-lt"/>
              <a:cs typeface="Arial" panose="020B0604020202020204" pitchFamily="34" charset="0"/>
            </a:endParaRPr>
          </a:p>
        </p:txBody>
      </p:sp>
      <p:sp>
        <p:nvSpPr>
          <p:cNvPr id="9" name="Rectangle 8"/>
          <p:cNvSpPr/>
          <p:nvPr/>
        </p:nvSpPr>
        <p:spPr>
          <a:xfrm>
            <a:off x="228600" y="3791343"/>
            <a:ext cx="8305800" cy="2927725"/>
          </a:xfrm>
          <a:prstGeom prst="rect">
            <a:avLst/>
          </a:prstGeom>
          <a:ln w="6350">
            <a:solidFill>
              <a:schemeClr val="tx1"/>
            </a:solidFill>
            <a:prstDash val="dash"/>
          </a:ln>
        </p:spPr>
        <p:txBody>
          <a:bodyPr wrap="square">
            <a:spAutoFit/>
          </a:bodyPr>
          <a:lstStyle/>
          <a:p>
            <a:pPr algn="ctr"/>
            <a:r>
              <a:rPr lang="en-US" sz="1100" b="1" dirty="0">
                <a:latin typeface="Verdana" panose="020B0604030504040204" pitchFamily="34" charset="0"/>
                <a:ea typeface="Verdana" panose="020B0604030504040204" pitchFamily="34" charset="0"/>
              </a:rPr>
              <a:t>STEPS TO FOLLOW </a:t>
            </a:r>
          </a:p>
          <a:p>
            <a:pPr algn="just"/>
            <a:endParaRPr lang="en-US" sz="1100" dirty="0">
              <a:latin typeface="+mn-lt"/>
              <a:ea typeface="Verdana" panose="020B0604030504040204" pitchFamily="34" charset="0"/>
            </a:endParaRPr>
          </a:p>
          <a:p>
            <a:pPr marL="171450" indent="-171450" algn="just">
              <a:buAutoNum type="arabicPeriod"/>
            </a:pPr>
            <a:r>
              <a:rPr lang="en-US" sz="1100" dirty="0">
                <a:latin typeface="+mn-lt"/>
                <a:ea typeface="Verdana" panose="020B0604030504040204" pitchFamily="34" charset="0"/>
              </a:rPr>
              <a:t>Dial </a:t>
            </a:r>
            <a:r>
              <a:rPr lang="en-US" sz="1100" dirty="0" smtClean="0">
                <a:latin typeface="+mn-lt"/>
                <a:ea typeface="Verdana" panose="020B0604030504040204" pitchFamily="34" charset="0"/>
              </a:rPr>
              <a:t>v Health </a:t>
            </a:r>
            <a:r>
              <a:rPr lang="en-US" sz="1100" dirty="0">
                <a:latin typeface="+mn-lt"/>
                <a:ea typeface="Verdana" panose="020B0604030504040204" pitchFamily="34" charset="0"/>
              </a:rPr>
              <a:t>by Aetna toll free no. – </a:t>
            </a:r>
            <a:r>
              <a:rPr lang="en-US" sz="1100" b="1" dirty="0">
                <a:latin typeface="+mn-lt"/>
                <a:ea typeface="Verdana" panose="020B0604030504040204" pitchFamily="34" charset="0"/>
              </a:rPr>
              <a:t>1800 103 4466</a:t>
            </a:r>
            <a:r>
              <a:rPr lang="en-US" sz="1100" dirty="0">
                <a:latin typeface="+mn-lt"/>
                <a:ea typeface="Verdana" panose="020B0604030504040204" pitchFamily="34" charset="0"/>
              </a:rPr>
              <a:t>. Services are available between </a:t>
            </a:r>
            <a:r>
              <a:rPr lang="en-US" sz="1100" b="1" dirty="0">
                <a:latin typeface="+mn-lt"/>
                <a:ea typeface="Verdana" panose="020B0604030504040204" pitchFamily="34" charset="0"/>
              </a:rPr>
              <a:t>8 am to 8 pm (Except Sunday &amp; National holiday)</a:t>
            </a:r>
            <a:r>
              <a:rPr lang="en-US" sz="1100" dirty="0">
                <a:latin typeface="+mn-lt"/>
                <a:ea typeface="Verdana" panose="020B0604030504040204" pitchFamily="34" charset="0"/>
              </a:rPr>
              <a:t> </a:t>
            </a:r>
          </a:p>
          <a:p>
            <a:pPr marL="171450" indent="-171450" algn="just">
              <a:buAutoNum type="arabicPeriod"/>
            </a:pPr>
            <a:endParaRPr lang="en-US" sz="1100" dirty="0">
              <a:latin typeface="+mn-lt"/>
              <a:ea typeface="Verdana" panose="020B0604030504040204" pitchFamily="34" charset="0"/>
            </a:endParaRPr>
          </a:p>
          <a:p>
            <a:pPr marL="171450" indent="-171450" algn="just">
              <a:buAutoNum type="arabicPeriod"/>
            </a:pPr>
            <a:r>
              <a:rPr lang="en-US" sz="1100" dirty="0">
                <a:latin typeface="+mn-lt"/>
                <a:ea typeface="Verdana" panose="020B0604030504040204" pitchFamily="34" charset="0"/>
              </a:rPr>
              <a:t>Select your preferred language and you will then be    connected to a Tele-medicine Assistant (TMA).</a:t>
            </a:r>
          </a:p>
          <a:p>
            <a:pPr marL="171450" indent="-171450" algn="just">
              <a:buAutoNum type="arabicPeriod"/>
            </a:pPr>
            <a:endParaRPr lang="en-US" sz="1100" dirty="0">
              <a:latin typeface="+mn-lt"/>
              <a:ea typeface="Verdana" panose="020B0604030504040204" pitchFamily="34" charset="0"/>
            </a:endParaRPr>
          </a:p>
          <a:p>
            <a:pPr marL="171450" indent="-171450" algn="just">
              <a:buAutoNum type="arabicPeriod"/>
            </a:pPr>
            <a:r>
              <a:rPr lang="en-US" sz="1100" dirty="0">
                <a:latin typeface="+mn-lt"/>
                <a:ea typeface="Verdana" panose="020B0604030504040204" pitchFamily="34" charset="0"/>
              </a:rPr>
              <a:t>Quote your registered mobile no. to the TMA</a:t>
            </a:r>
          </a:p>
          <a:p>
            <a:pPr marL="171450" indent="-171450" algn="just">
              <a:buAutoNum type="arabicPeriod"/>
            </a:pPr>
            <a:endParaRPr lang="en-US" sz="1100" dirty="0">
              <a:latin typeface="+mn-lt"/>
              <a:ea typeface="Verdana" panose="020B0604030504040204" pitchFamily="34" charset="0"/>
            </a:endParaRPr>
          </a:p>
          <a:p>
            <a:pPr marL="171450" indent="-171450" algn="just">
              <a:buAutoNum type="arabicPeriod"/>
            </a:pPr>
            <a:r>
              <a:rPr lang="en-US" sz="1100" dirty="0">
                <a:latin typeface="+mn-lt"/>
                <a:ea typeface="Verdana" panose="020B0604030504040204" pitchFamily="34" charset="0"/>
              </a:rPr>
              <a:t>TMA will retrieve your membership details and will probe on the medical issue and will complete the below activities:</a:t>
            </a:r>
          </a:p>
          <a:p>
            <a:pPr marL="128905" indent="-128905" algn="just">
              <a:buFont typeface="Arial" panose="020B0604020202020204" pitchFamily="34" charset="0"/>
              <a:buChar char="•"/>
            </a:pPr>
            <a:r>
              <a:rPr lang="en-US" sz="1100" dirty="0">
                <a:latin typeface="+mn-lt"/>
                <a:ea typeface="Verdana" panose="020B0604030504040204" pitchFamily="34" charset="0"/>
              </a:rPr>
              <a:t>Customer verification- Name, DOB, Email Id </a:t>
            </a:r>
          </a:p>
          <a:p>
            <a:pPr marL="128905" indent="-128905" algn="just">
              <a:buFont typeface="Arial" panose="020B0604020202020204" pitchFamily="34" charset="0"/>
              <a:buChar char="•"/>
            </a:pPr>
            <a:r>
              <a:rPr lang="en-US" sz="1100" dirty="0">
                <a:latin typeface="+mn-lt"/>
                <a:ea typeface="Verdana" panose="020B0604030504040204" pitchFamily="34" charset="0"/>
              </a:rPr>
              <a:t>Captures medical symptom</a:t>
            </a:r>
          </a:p>
          <a:p>
            <a:pPr marL="128905" indent="-128905" algn="just">
              <a:buFont typeface="Arial" panose="020B0604020202020204" pitchFamily="34" charset="0"/>
              <a:buChar char="•"/>
            </a:pPr>
            <a:r>
              <a:rPr lang="en-US" sz="1100" dirty="0">
                <a:latin typeface="+mn-lt"/>
                <a:ea typeface="Verdana" panose="020B0604030504040204" pitchFamily="34" charset="0"/>
              </a:rPr>
              <a:t>Height/Weight</a:t>
            </a:r>
          </a:p>
          <a:p>
            <a:pPr marL="128905" indent="-128905" algn="just">
              <a:buFont typeface="Arial" panose="020B0604020202020204" pitchFamily="34" charset="0"/>
              <a:buChar char="•"/>
            </a:pPr>
            <a:r>
              <a:rPr lang="en-US" sz="1100" dirty="0">
                <a:latin typeface="+mn-lt"/>
                <a:ea typeface="Verdana" panose="020B0604030504040204" pitchFamily="34" charset="0"/>
              </a:rPr>
              <a:t>Medical report which depends on nature of the medical case</a:t>
            </a:r>
          </a:p>
          <a:p>
            <a:pPr algn="just"/>
            <a:endParaRPr lang="en-US" sz="1100" dirty="0">
              <a:latin typeface="+mn-lt"/>
              <a:ea typeface="Verdana" panose="020B0604030504040204" pitchFamily="34" charset="0"/>
            </a:endParaRPr>
          </a:p>
          <a:p>
            <a:pPr marL="171450" indent="-171450" algn="just">
              <a:buAutoNum type="arabicPeriod" startAt="5"/>
            </a:pPr>
            <a:r>
              <a:rPr lang="en-US" sz="1100" dirty="0">
                <a:latin typeface="+mn-lt"/>
                <a:ea typeface="Verdana" panose="020B0604030504040204" pitchFamily="34" charset="0"/>
              </a:rPr>
              <a:t>Post Teleconsultation by doctor, member receives the care  plan from the respective team of </a:t>
            </a:r>
            <a:r>
              <a:rPr lang="en-US" sz="1100" dirty="0" smtClean="0">
                <a:latin typeface="+mn-lt"/>
                <a:ea typeface="Verdana" panose="020B0604030504040204" pitchFamily="34" charset="0"/>
              </a:rPr>
              <a:t>v Health </a:t>
            </a:r>
            <a:r>
              <a:rPr lang="en-US" sz="1100" dirty="0">
                <a:latin typeface="+mn-lt"/>
                <a:ea typeface="Verdana" panose="020B0604030504040204" pitchFamily="34" charset="0"/>
              </a:rPr>
              <a:t>by Aetna or e-Vaidya (as per the language selected for the medical consultation) on the registered email ID and the mobile no.</a:t>
            </a:r>
          </a:p>
          <a:p>
            <a:pPr algn="just"/>
            <a:endParaRPr lang="en-US" sz="825" b="1" dirty="0">
              <a:latin typeface="Verdana" panose="020B0604030504040204" pitchFamily="34" charset="0"/>
              <a:ea typeface="Verdana" panose="020B060403050404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bwMode="auto">
          <a:xfrm>
            <a:off x="76200" y="1162843"/>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1800" b="1" dirty="0" smtClean="0">
                <a:latin typeface="+mn-lt"/>
              </a:rPr>
              <a:t>ZEE5 All Access Annual Subscription </a:t>
            </a:r>
            <a:r>
              <a:rPr lang="en-US" b="1" dirty="0" smtClean="0"/>
              <a:t/>
            </a:r>
            <a:br>
              <a:rPr lang="en-US" b="1" dirty="0" smtClean="0"/>
            </a:br>
            <a:endParaRPr lang="en-US" dirty="0"/>
          </a:p>
        </p:txBody>
      </p:sp>
      <p:sp>
        <p:nvSpPr>
          <p:cNvPr id="6" name="Rectangle 5"/>
          <p:cNvSpPr/>
          <p:nvPr/>
        </p:nvSpPr>
        <p:spPr>
          <a:xfrm>
            <a:off x="228600" y="757099"/>
            <a:ext cx="4535537" cy="523220"/>
          </a:xfrm>
          <a:prstGeom prst="rect">
            <a:avLst/>
          </a:prstGeom>
        </p:spPr>
        <p:txBody>
          <a:bodyPr wrap="none">
            <a:spAutoFit/>
          </a:bodyPr>
          <a:lstStyle/>
          <a:p>
            <a:r>
              <a:rPr lang="en-US" sz="2800" b="1" dirty="0">
                <a:solidFill>
                  <a:schemeClr val="bg1"/>
                </a:solidFill>
                <a:latin typeface="+mn-lt"/>
                <a:cs typeface="Arial" panose="020B0604020202020204" pitchFamily="34" charset="0"/>
              </a:rPr>
              <a:t>Card Protection Plan benefits</a:t>
            </a:r>
            <a:endParaRPr lang="en-IN" sz="2800" dirty="0">
              <a:latin typeface="+mn-lt"/>
            </a:endParaRPr>
          </a:p>
        </p:txBody>
      </p:sp>
      <p:pic>
        <p:nvPicPr>
          <p:cNvPr id="7" name="Picture 6"/>
          <p:cNvPicPr>
            <a:picLocks noChangeAspect="1"/>
          </p:cNvPicPr>
          <p:nvPr/>
        </p:nvPicPr>
        <p:blipFill rotWithShape="1">
          <a:blip r:embed="rId2"/>
          <a:srcRect l="12524" t="52977" r="54591" b="33886"/>
          <a:stretch>
            <a:fillRect/>
          </a:stretch>
        </p:blipFill>
        <p:spPr>
          <a:xfrm>
            <a:off x="5805015" y="788701"/>
            <a:ext cx="2187702" cy="491618"/>
          </a:xfrm>
          <a:prstGeom prst="rect">
            <a:avLst/>
          </a:prstGeom>
        </p:spPr>
      </p:pic>
      <p:pic>
        <p:nvPicPr>
          <p:cNvPr id="8" name="Picture 7"/>
          <p:cNvPicPr>
            <a:picLocks noChangeAspect="1"/>
          </p:cNvPicPr>
          <p:nvPr/>
        </p:nvPicPr>
        <p:blipFill rotWithShape="1">
          <a:blip r:embed="rId3"/>
          <a:srcRect l="55959" t="18386" r="13098" b="19399"/>
          <a:stretch>
            <a:fillRect/>
          </a:stretch>
        </p:blipFill>
        <p:spPr>
          <a:xfrm>
            <a:off x="8289570" y="749582"/>
            <a:ext cx="697643" cy="569856"/>
          </a:xfrm>
          <a:prstGeom prst="rect">
            <a:avLst/>
          </a:prstGeom>
        </p:spPr>
      </p:pic>
      <p:sp>
        <p:nvSpPr>
          <p:cNvPr id="9" name="Rectangle 8"/>
          <p:cNvSpPr/>
          <p:nvPr/>
        </p:nvSpPr>
        <p:spPr>
          <a:xfrm>
            <a:off x="-31180" y="2066667"/>
            <a:ext cx="4572000" cy="1061829"/>
          </a:xfrm>
          <a:prstGeom prst="rect">
            <a:avLst/>
          </a:prstGeom>
        </p:spPr>
        <p:txBody>
          <a:bodyPr>
            <a:spAutoFit/>
          </a:bodyPr>
          <a:lstStyle/>
          <a:p>
            <a:pPr marL="214630" indent="-214630" algn="just">
              <a:buFont typeface="Wingdings" panose="05000000000000000000" pitchFamily="2" charset="2"/>
              <a:buChar char="q"/>
            </a:pPr>
            <a:r>
              <a:rPr lang="en-US" sz="1050" dirty="0">
                <a:cs typeface="Segoe UI" panose="020B0502040204020203" pitchFamily="34" charset="0"/>
              </a:rPr>
              <a:t>Supports </a:t>
            </a:r>
            <a:r>
              <a:rPr lang="en-US" sz="1050" b="1" dirty="0">
                <a:cs typeface="Segoe UI" panose="020B0502040204020203" pitchFamily="34" charset="0"/>
              </a:rPr>
              <a:t>12 Indian Languages </a:t>
            </a:r>
          </a:p>
          <a:p>
            <a:pPr marL="214630" indent="-214630" algn="just">
              <a:buFont typeface="Wingdings" panose="05000000000000000000" pitchFamily="2" charset="2"/>
              <a:buChar char="q"/>
            </a:pPr>
            <a:r>
              <a:rPr lang="en-US" sz="1050" dirty="0">
                <a:cs typeface="Segoe UI" panose="020B0502040204020203" pitchFamily="34" charset="0"/>
              </a:rPr>
              <a:t>90+ </a:t>
            </a:r>
            <a:r>
              <a:rPr lang="en-US" sz="1050" b="1" dirty="0">
                <a:cs typeface="Segoe UI" panose="020B0502040204020203" pitchFamily="34" charset="0"/>
              </a:rPr>
              <a:t>LIVE TV channels</a:t>
            </a:r>
            <a:r>
              <a:rPr lang="en-US" sz="1050" dirty="0">
                <a:cs typeface="Segoe UI" panose="020B0502040204020203" pitchFamily="34" charset="0"/>
              </a:rPr>
              <a:t>, TV shows, 80+ </a:t>
            </a:r>
            <a:r>
              <a:rPr lang="en-US" sz="1050" b="1" dirty="0">
                <a:cs typeface="Segoe UI" panose="020B0502040204020203" pitchFamily="34" charset="0"/>
              </a:rPr>
              <a:t>Originals</a:t>
            </a:r>
            <a:r>
              <a:rPr lang="en-US" sz="1050" dirty="0">
                <a:cs typeface="Segoe UI" panose="020B0502040204020203" pitchFamily="34" charset="0"/>
              </a:rPr>
              <a:t> Launched, </a:t>
            </a:r>
          </a:p>
          <a:p>
            <a:pPr algn="just"/>
            <a:r>
              <a:rPr lang="en-US" sz="1050" dirty="0">
                <a:cs typeface="Segoe UI" panose="020B0502040204020203" pitchFamily="34" charset="0"/>
              </a:rPr>
              <a:t>       25+ </a:t>
            </a:r>
            <a:r>
              <a:rPr lang="en-US" sz="1050" b="1" dirty="0">
                <a:cs typeface="Segoe UI" panose="020B0502040204020203" pitchFamily="34" charset="0"/>
              </a:rPr>
              <a:t>Blockbuster</a:t>
            </a:r>
            <a:r>
              <a:rPr lang="en-US" sz="1050" dirty="0">
                <a:cs typeface="Segoe UI" panose="020B0502040204020203" pitchFamily="34" charset="0"/>
              </a:rPr>
              <a:t> Digital Premiers, 3000+ </a:t>
            </a:r>
            <a:r>
              <a:rPr lang="en-US" sz="1050" b="1" dirty="0">
                <a:cs typeface="Segoe UI" panose="020B0502040204020203" pitchFamily="34" charset="0"/>
              </a:rPr>
              <a:t>Movies</a:t>
            </a:r>
          </a:p>
          <a:p>
            <a:pPr marL="214630" indent="-214630" algn="just">
              <a:buFont typeface="Wingdings" panose="05000000000000000000" pitchFamily="2" charset="2"/>
              <a:buChar char="q"/>
            </a:pPr>
            <a:r>
              <a:rPr lang="en-US" sz="1050" b="1" dirty="0">
                <a:cs typeface="Segoe UI" panose="020B0502040204020203" pitchFamily="34" charset="0"/>
              </a:rPr>
              <a:t>3</a:t>
            </a:r>
            <a:r>
              <a:rPr lang="en-US" sz="1050" b="1" dirty="0" smtClean="0">
                <a:cs typeface="Segoe UI" panose="020B0502040204020203" pitchFamily="34" charset="0"/>
              </a:rPr>
              <a:t> </a:t>
            </a:r>
            <a:r>
              <a:rPr lang="en-US" sz="1050" b="1" dirty="0">
                <a:cs typeface="Segoe UI" panose="020B0502040204020203" pitchFamily="34" charset="0"/>
              </a:rPr>
              <a:t>devices </a:t>
            </a:r>
            <a:r>
              <a:rPr lang="en-US" sz="1050" dirty="0">
                <a:cs typeface="Segoe UI" panose="020B0502040204020203" pitchFamily="34" charset="0"/>
              </a:rPr>
              <a:t>can be connected with the annual subscription</a:t>
            </a:r>
          </a:p>
          <a:p>
            <a:pPr marL="214630" indent="-214630" algn="just">
              <a:buFont typeface="Wingdings" panose="05000000000000000000" pitchFamily="2" charset="2"/>
              <a:buChar char="q"/>
            </a:pPr>
            <a:r>
              <a:rPr lang="en-US" sz="1050" b="1" dirty="0">
                <a:cs typeface="Segoe UI" panose="020B0502040204020203" pitchFamily="34" charset="0"/>
              </a:rPr>
              <a:t>1 Lac+</a:t>
            </a:r>
            <a:r>
              <a:rPr lang="en-US" sz="1050" dirty="0">
                <a:cs typeface="Segoe UI" panose="020B0502040204020203" pitchFamily="34" charset="0"/>
              </a:rPr>
              <a:t> Hours of Content</a:t>
            </a:r>
          </a:p>
          <a:p>
            <a:pPr marL="214630" indent="-214630" algn="just">
              <a:buFont typeface="Wingdings" panose="05000000000000000000" pitchFamily="2" charset="2"/>
              <a:buChar char="q"/>
            </a:pPr>
            <a:r>
              <a:rPr lang="en-US" sz="1050" dirty="0">
                <a:cs typeface="Segoe UI" panose="020B0502040204020203" pitchFamily="34" charset="0"/>
              </a:rPr>
              <a:t>All Access Annual Subscription for one year – INR 999</a:t>
            </a:r>
          </a:p>
        </p:txBody>
      </p:sp>
      <p:sp>
        <p:nvSpPr>
          <p:cNvPr id="10" name="Rectangle 9"/>
          <p:cNvSpPr/>
          <p:nvPr/>
        </p:nvSpPr>
        <p:spPr>
          <a:xfrm>
            <a:off x="228600" y="3264815"/>
            <a:ext cx="2347309" cy="388696"/>
          </a:xfrm>
          <a:prstGeom prst="rect">
            <a:avLst/>
          </a:prstGeom>
        </p:spPr>
        <p:txBody>
          <a:bodyPr wrap="none">
            <a:spAutoFit/>
          </a:bodyPr>
          <a:lstStyle/>
          <a:p>
            <a:pPr algn="just">
              <a:lnSpc>
                <a:spcPct val="107000"/>
              </a:lnSpc>
              <a:spcAft>
                <a:spcPts val="600"/>
              </a:spcAft>
            </a:pPr>
            <a:r>
              <a:rPr lang="en-US" b="1" u="sng" dirty="0" smtClean="0">
                <a:solidFill>
                  <a:srgbClr val="000000"/>
                </a:solidFill>
                <a:effectLst/>
                <a:latin typeface="Calibri" panose="020F0502020204030204" pitchFamily="34" charset="0"/>
                <a:ea typeface="Calibri" panose="020F0502020204030204" pitchFamily="34" charset="0"/>
                <a:cs typeface="Mangal"/>
              </a:rPr>
              <a:t>Download Instructions</a:t>
            </a:r>
            <a:endParaRPr lang="en-US" dirty="0">
              <a:effectLst/>
              <a:latin typeface="Calibri" panose="020F0502020204030204" pitchFamily="34" charset="0"/>
              <a:ea typeface="Calibri" panose="020F0502020204030204" pitchFamily="34" charset="0"/>
              <a:cs typeface="Mangal"/>
            </a:endParaRPr>
          </a:p>
        </p:txBody>
      </p:sp>
      <p:sp>
        <p:nvSpPr>
          <p:cNvPr id="11" name="Rectangle 10"/>
          <p:cNvSpPr/>
          <p:nvPr/>
        </p:nvSpPr>
        <p:spPr>
          <a:xfrm>
            <a:off x="-31180" y="3929140"/>
            <a:ext cx="4226080" cy="2035557"/>
          </a:xfrm>
          <a:prstGeom prst="rect">
            <a:avLst/>
          </a:prstGeom>
        </p:spPr>
        <p:txBody>
          <a:bodyPr wrap="square">
            <a:spAutoFit/>
          </a:bodyPr>
          <a:lstStyle/>
          <a:p>
            <a:pPr marL="257175" indent="-257175">
              <a:lnSpc>
                <a:spcPct val="105000"/>
              </a:lnSpc>
              <a:spcBef>
                <a:spcPts val="0"/>
              </a:spcBef>
              <a:spcAft>
                <a:spcPts val="0"/>
              </a:spcAft>
              <a:buFont typeface="Wingdings" panose="05000000000000000000" pitchFamily="2" charset="2"/>
              <a:buChar char="§"/>
            </a:pPr>
            <a:r>
              <a:rPr lang="en-US" sz="1050" dirty="0">
                <a:solidFill>
                  <a:srgbClr val="000000"/>
                </a:solidFill>
                <a:latin typeface="+mn-lt"/>
                <a:ea typeface="Calibri" panose="020F0502020204030204" pitchFamily="34" charset="0"/>
                <a:cs typeface="Mangal"/>
              </a:rPr>
              <a:t>Go to </a:t>
            </a:r>
            <a:r>
              <a:rPr lang="en-US" sz="1050" u="sng" dirty="0">
                <a:solidFill>
                  <a:srgbClr val="000000"/>
                </a:solidFill>
                <a:latin typeface="+mn-lt"/>
                <a:ea typeface="Calibri" panose="020F0502020204030204" pitchFamily="34" charset="0"/>
                <a:cs typeface="Mangal"/>
                <a:hlinkClick r:id="rId4"/>
              </a:rPr>
              <a:t>www.ZEE5.com</a:t>
            </a:r>
            <a:r>
              <a:rPr lang="en-US" sz="1050" dirty="0">
                <a:solidFill>
                  <a:srgbClr val="000000"/>
                </a:solidFill>
                <a:latin typeface="+mn-lt"/>
                <a:ea typeface="Calibri" panose="020F0502020204030204" pitchFamily="34" charset="0"/>
                <a:cs typeface="Mangal"/>
              </a:rPr>
              <a:t> on your Android/iOS smart device web browser</a:t>
            </a:r>
            <a:endParaRPr lang="en-US" sz="1050" dirty="0">
              <a:latin typeface="+mn-lt"/>
              <a:ea typeface="Calibri" panose="020F0502020204030204" pitchFamily="34" charset="0"/>
              <a:cs typeface="Mangal"/>
            </a:endParaRPr>
          </a:p>
          <a:p>
            <a:pPr marL="257175" indent="-257175">
              <a:lnSpc>
                <a:spcPct val="105000"/>
              </a:lnSpc>
              <a:spcBef>
                <a:spcPts val="0"/>
              </a:spcBef>
              <a:spcAft>
                <a:spcPts val="0"/>
              </a:spcAft>
              <a:buFont typeface="Wingdings" panose="05000000000000000000" pitchFamily="2" charset="2"/>
              <a:buChar char="§"/>
            </a:pPr>
            <a:r>
              <a:rPr lang="en-US" sz="1050" dirty="0">
                <a:solidFill>
                  <a:srgbClr val="000000"/>
                </a:solidFill>
                <a:latin typeface="+mn-lt"/>
                <a:ea typeface="Calibri" panose="020F0502020204030204" pitchFamily="34" charset="0"/>
                <a:cs typeface="Mangal"/>
              </a:rPr>
              <a:t>Click on the 3 bar icon on the right hand corner of the ZEE5 homepage    </a:t>
            </a:r>
            <a:r>
              <a:rPr lang="en-US" sz="1050" dirty="0" smtClean="0">
                <a:solidFill>
                  <a:srgbClr val="000000"/>
                </a:solidFill>
                <a:latin typeface="+mn-lt"/>
                <a:ea typeface="Calibri" panose="020F0502020204030204" pitchFamily="34" charset="0"/>
                <a:cs typeface="Mangal"/>
              </a:rPr>
              <a:t>(</a:t>
            </a:r>
            <a:r>
              <a:rPr lang="en-US" sz="1050" dirty="0">
                <a:solidFill>
                  <a:srgbClr val="000000"/>
                </a:solidFill>
                <a:latin typeface="+mn-lt"/>
                <a:ea typeface="Calibri" panose="020F0502020204030204" pitchFamily="34" charset="0"/>
                <a:cs typeface="Mangal"/>
              </a:rPr>
              <a:t>next to the search menu)</a:t>
            </a:r>
            <a:endParaRPr lang="en-US" sz="1050" dirty="0">
              <a:latin typeface="+mn-lt"/>
              <a:ea typeface="Calibri" panose="020F0502020204030204" pitchFamily="34" charset="0"/>
              <a:cs typeface="Mangal"/>
            </a:endParaRPr>
          </a:p>
          <a:p>
            <a:pPr marL="257175" indent="-257175">
              <a:lnSpc>
                <a:spcPct val="105000"/>
              </a:lnSpc>
              <a:spcBef>
                <a:spcPts val="0"/>
              </a:spcBef>
              <a:spcAft>
                <a:spcPts val="0"/>
              </a:spcAft>
              <a:buFont typeface="Wingdings" panose="05000000000000000000" pitchFamily="2" charset="2"/>
              <a:buChar char="§"/>
            </a:pPr>
            <a:r>
              <a:rPr lang="en-US" sz="1050" dirty="0">
                <a:solidFill>
                  <a:srgbClr val="000000"/>
                </a:solidFill>
                <a:latin typeface="+mn-lt"/>
                <a:ea typeface="Calibri" panose="020F0502020204030204" pitchFamily="34" charset="0"/>
                <a:cs typeface="Mangal"/>
              </a:rPr>
              <a:t>Scroll down, click on the 'Have a prepaid code?' tab </a:t>
            </a:r>
            <a:endParaRPr lang="en-US" sz="1050" dirty="0">
              <a:latin typeface="+mn-lt"/>
              <a:ea typeface="Calibri" panose="020F0502020204030204" pitchFamily="34" charset="0"/>
              <a:cs typeface="Mangal"/>
            </a:endParaRPr>
          </a:p>
          <a:p>
            <a:pPr marL="257175" indent="-257175">
              <a:lnSpc>
                <a:spcPct val="105000"/>
              </a:lnSpc>
              <a:spcBef>
                <a:spcPts val="0"/>
              </a:spcBef>
              <a:spcAft>
                <a:spcPts val="0"/>
              </a:spcAft>
              <a:buFont typeface="Wingdings" panose="05000000000000000000" pitchFamily="2" charset="2"/>
              <a:buChar char="§"/>
            </a:pPr>
            <a:r>
              <a:rPr lang="en-US" sz="1050" dirty="0">
                <a:solidFill>
                  <a:srgbClr val="000000"/>
                </a:solidFill>
                <a:latin typeface="+mn-lt"/>
                <a:ea typeface="Calibri" panose="020F0502020204030204" pitchFamily="34" charset="0"/>
                <a:cs typeface="Mangal"/>
              </a:rPr>
              <a:t>Enter the coupon code provided, click on Apply and then click on Continue</a:t>
            </a:r>
            <a:endParaRPr lang="en-US" sz="1050" dirty="0">
              <a:latin typeface="+mn-lt"/>
              <a:ea typeface="Calibri" panose="020F0502020204030204" pitchFamily="34" charset="0"/>
              <a:cs typeface="Mangal"/>
            </a:endParaRPr>
          </a:p>
          <a:p>
            <a:pPr marL="257175" indent="-257175">
              <a:lnSpc>
                <a:spcPct val="105000"/>
              </a:lnSpc>
              <a:spcBef>
                <a:spcPts val="0"/>
              </a:spcBef>
              <a:spcAft>
                <a:spcPts val="0"/>
              </a:spcAft>
              <a:buFont typeface="Wingdings" panose="05000000000000000000" pitchFamily="2" charset="2"/>
              <a:buChar char="§"/>
            </a:pPr>
            <a:r>
              <a:rPr lang="en-US" sz="1050" dirty="0">
                <a:solidFill>
                  <a:srgbClr val="000000"/>
                </a:solidFill>
                <a:latin typeface="+mn-lt"/>
                <a:ea typeface="Calibri" panose="020F0502020204030204" pitchFamily="34" charset="0"/>
                <a:cs typeface="Mangal"/>
              </a:rPr>
              <a:t>Enter your Mobile Number or Email ID and Proceed </a:t>
            </a:r>
            <a:endParaRPr lang="en-US" sz="1050" dirty="0">
              <a:latin typeface="+mn-lt"/>
              <a:ea typeface="Calibri" panose="020F0502020204030204" pitchFamily="34" charset="0"/>
              <a:cs typeface="Mangal"/>
            </a:endParaRPr>
          </a:p>
          <a:p>
            <a:pPr marL="257175" indent="-257175">
              <a:lnSpc>
                <a:spcPct val="105000"/>
              </a:lnSpc>
              <a:spcBef>
                <a:spcPts val="0"/>
              </a:spcBef>
              <a:spcAft>
                <a:spcPts val="0"/>
              </a:spcAft>
              <a:buFont typeface="Wingdings" panose="05000000000000000000" pitchFamily="2" charset="2"/>
              <a:buChar char="§"/>
            </a:pPr>
            <a:r>
              <a:rPr lang="en-US" sz="1050" dirty="0">
                <a:solidFill>
                  <a:srgbClr val="000000"/>
                </a:solidFill>
                <a:latin typeface="+mn-lt"/>
                <a:ea typeface="Calibri" panose="020F0502020204030204" pitchFamily="34" charset="0"/>
                <a:cs typeface="Mangal"/>
              </a:rPr>
              <a:t>Verify using the One-Time Password (OTP) option or Enter Password </a:t>
            </a:r>
            <a:endParaRPr lang="en-US" sz="1050" dirty="0">
              <a:latin typeface="+mn-lt"/>
              <a:ea typeface="Calibri" panose="020F0502020204030204" pitchFamily="34" charset="0"/>
              <a:cs typeface="Mangal"/>
            </a:endParaRPr>
          </a:p>
          <a:p>
            <a:pPr marL="257175" indent="-257175">
              <a:lnSpc>
                <a:spcPct val="105000"/>
              </a:lnSpc>
              <a:spcBef>
                <a:spcPts val="0"/>
              </a:spcBef>
              <a:spcAft>
                <a:spcPts val="0"/>
              </a:spcAft>
              <a:buFont typeface="Wingdings" panose="05000000000000000000" pitchFamily="2" charset="2"/>
              <a:buChar char="§"/>
            </a:pPr>
            <a:r>
              <a:rPr lang="en-US" sz="1050" dirty="0">
                <a:solidFill>
                  <a:srgbClr val="000000"/>
                </a:solidFill>
                <a:latin typeface="+mn-lt"/>
                <a:ea typeface="Calibri" panose="020F0502020204030204" pitchFamily="34" charset="0"/>
                <a:cs typeface="Mangal"/>
              </a:rPr>
              <a:t>Your One Year ZEE5 membership is now active!</a:t>
            </a:r>
            <a:endParaRPr lang="en-US" sz="1050" dirty="0">
              <a:latin typeface="+mn-lt"/>
              <a:ea typeface="Calibri" panose="020F0502020204030204" pitchFamily="34" charset="0"/>
              <a:cs typeface="Mangal"/>
            </a:endParaRPr>
          </a:p>
          <a:p>
            <a:pPr marL="257175" indent="-257175">
              <a:lnSpc>
                <a:spcPct val="105000"/>
              </a:lnSpc>
              <a:spcBef>
                <a:spcPts val="0"/>
              </a:spcBef>
              <a:spcAft>
                <a:spcPts val="600"/>
              </a:spcAft>
              <a:buFont typeface="Wingdings" panose="05000000000000000000" pitchFamily="2" charset="2"/>
              <a:buChar char="§"/>
            </a:pPr>
            <a:r>
              <a:rPr lang="en-US" sz="1050" dirty="0">
                <a:solidFill>
                  <a:srgbClr val="000000"/>
                </a:solidFill>
                <a:latin typeface="+mn-lt"/>
                <a:ea typeface="Calibri" panose="020F0502020204030204" pitchFamily="34" charset="0"/>
                <a:cs typeface="Mangal"/>
              </a:rPr>
              <a:t>Download the ZEE5 App on your smartphone and Login</a:t>
            </a:r>
          </a:p>
          <a:p>
            <a:pPr algn="ctr">
              <a:lnSpc>
                <a:spcPct val="105000"/>
              </a:lnSpc>
              <a:spcBef>
                <a:spcPts val="0"/>
              </a:spcBef>
              <a:spcAft>
                <a:spcPts val="600"/>
              </a:spcAft>
            </a:pPr>
            <a:r>
              <a:rPr lang="en-US" sz="1050" b="1" dirty="0">
                <a:solidFill>
                  <a:srgbClr val="000000"/>
                </a:solidFill>
                <a:latin typeface="+mn-lt"/>
                <a:ea typeface="Calibri" panose="020F0502020204030204" pitchFamily="34" charset="0"/>
                <a:cs typeface="Mangal"/>
              </a:rPr>
              <a:t>Enjoy your 12 months ZEE5 All Access Annual Subscription</a:t>
            </a:r>
            <a:r>
              <a:rPr lang="en-US" sz="900" b="1" dirty="0">
                <a:solidFill>
                  <a:srgbClr val="000000"/>
                </a:solidFill>
                <a:ea typeface="Calibri" panose="020F0502020204030204" pitchFamily="34" charset="0"/>
                <a:cs typeface="Mangal"/>
              </a:rPr>
              <a:t>!</a:t>
            </a:r>
            <a:endParaRPr lang="en-US" sz="900" b="1" dirty="0"/>
          </a:p>
        </p:txBody>
      </p:sp>
      <p:pic>
        <p:nvPicPr>
          <p:cNvPr id="12" name="Picture 11"/>
          <p:cNvPicPr>
            <a:picLocks noChangeAspect="1"/>
          </p:cNvPicPr>
          <p:nvPr/>
        </p:nvPicPr>
        <p:blipFill>
          <a:blip r:embed="rId5"/>
          <a:stretch>
            <a:fillRect/>
          </a:stretch>
        </p:blipFill>
        <p:spPr>
          <a:xfrm>
            <a:off x="4194900" y="1725182"/>
            <a:ext cx="4792313" cy="482801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757099"/>
            <a:ext cx="4535537" cy="523220"/>
          </a:xfrm>
          <a:prstGeom prst="rect">
            <a:avLst/>
          </a:prstGeom>
        </p:spPr>
        <p:txBody>
          <a:bodyPr wrap="none">
            <a:spAutoFit/>
          </a:bodyPr>
          <a:lstStyle/>
          <a:p>
            <a:r>
              <a:rPr lang="en-US" sz="2800" b="1" dirty="0">
                <a:solidFill>
                  <a:schemeClr val="bg1"/>
                </a:solidFill>
                <a:latin typeface="+mn-lt"/>
                <a:cs typeface="Arial" panose="020B0604020202020204" pitchFamily="34" charset="0"/>
              </a:rPr>
              <a:t>Card Protection Plan benefits</a:t>
            </a:r>
            <a:endParaRPr lang="en-IN" sz="2800" dirty="0">
              <a:latin typeface="+mn-lt"/>
            </a:endParaRPr>
          </a:p>
        </p:txBody>
      </p:sp>
      <p:sp>
        <p:nvSpPr>
          <p:cNvPr id="6" name="Footer Placeholder 4"/>
          <p:cNvSpPr>
            <a:spLocks noGrp="1"/>
          </p:cNvSpPr>
          <p:nvPr>
            <p:ph type="ftr" sz="quarter" idx="11"/>
          </p:nvPr>
        </p:nvSpPr>
        <p:spPr>
          <a:xfrm>
            <a:off x="228600" y="1600200"/>
            <a:ext cx="8282781" cy="273773"/>
          </a:xfrm>
        </p:spPr>
        <p:txBody>
          <a:bodyPr/>
          <a:lstStyle/>
          <a:p>
            <a:r>
              <a:rPr lang="en-GB" sz="1800" b="1" u="sng" dirty="0" err="1">
                <a:latin typeface="+mn-lt"/>
              </a:rPr>
              <a:t>Gaana</a:t>
            </a:r>
            <a:r>
              <a:rPr lang="en-GB" sz="1800" b="1" u="sng" dirty="0">
                <a:latin typeface="+mn-lt"/>
              </a:rPr>
              <a:t> Plus – Annual Subscription </a:t>
            </a:r>
          </a:p>
        </p:txBody>
      </p:sp>
      <p:pic>
        <p:nvPicPr>
          <p:cNvPr id="7" name="Picture 6"/>
          <p:cNvPicPr>
            <a:picLocks noChangeAspect="1"/>
          </p:cNvPicPr>
          <p:nvPr/>
        </p:nvPicPr>
        <p:blipFill>
          <a:blip r:embed="rId2"/>
          <a:stretch>
            <a:fillRect/>
          </a:stretch>
        </p:blipFill>
        <p:spPr>
          <a:xfrm>
            <a:off x="257577" y="2514600"/>
            <a:ext cx="4695825" cy="4152900"/>
          </a:xfrm>
          <a:prstGeom prst="rect">
            <a:avLst/>
          </a:prstGeom>
          <a:ln w="38100" cmpd="dbl">
            <a:solidFill>
              <a:schemeClr val="tx1"/>
            </a:solidFill>
          </a:ln>
          <a:effectLst>
            <a:outerShdw blurRad="292100" dist="139700" dir="2700000" algn="tl" rotWithShape="0">
              <a:srgbClr val="333333">
                <a:alpha val="65000"/>
              </a:srgbClr>
            </a:outerShdw>
          </a:effectLst>
        </p:spPr>
      </p:pic>
      <p:sp>
        <p:nvSpPr>
          <p:cNvPr id="8" name="TextBox 7"/>
          <p:cNvSpPr txBox="1"/>
          <p:nvPr/>
        </p:nvSpPr>
        <p:spPr>
          <a:xfrm>
            <a:off x="5486400" y="2193854"/>
            <a:ext cx="3250988" cy="830997"/>
          </a:xfrm>
          <a:prstGeom prst="rect">
            <a:avLst/>
          </a:prstGeom>
          <a:noFill/>
        </p:spPr>
        <p:txBody>
          <a:bodyPr wrap="square" rtlCol="0">
            <a:spAutoFit/>
          </a:bodyPr>
          <a:lstStyle/>
          <a:p>
            <a:pPr algn="just"/>
            <a:r>
              <a:rPr lang="en-US" sz="1200" dirty="0" err="1">
                <a:latin typeface="+mn-lt"/>
              </a:rPr>
              <a:t>Gaana</a:t>
            </a:r>
            <a:r>
              <a:rPr lang="en-US" sz="1200" dirty="0">
                <a:latin typeface="+mn-lt"/>
              </a:rPr>
              <a:t> is the one-stop solution for all the music needs. </a:t>
            </a:r>
            <a:r>
              <a:rPr lang="en-US" sz="1200" dirty="0" err="1">
                <a:latin typeface="+mn-lt"/>
              </a:rPr>
              <a:t>Gaana</a:t>
            </a:r>
            <a:r>
              <a:rPr lang="en-US" sz="1200" dirty="0">
                <a:latin typeface="+mn-lt"/>
              </a:rPr>
              <a:t> offers unlimited access to over 30 million Hindi Songs, Bollywood Music, English MP3 songs, and Regional Music.</a:t>
            </a:r>
          </a:p>
        </p:txBody>
      </p:sp>
      <p:sp>
        <p:nvSpPr>
          <p:cNvPr id="9" name="Rectangle 8"/>
          <p:cNvSpPr/>
          <p:nvPr/>
        </p:nvSpPr>
        <p:spPr>
          <a:xfrm>
            <a:off x="5486400" y="3413980"/>
            <a:ext cx="3349661" cy="2834420"/>
          </a:xfrm>
          <a:prstGeom prst="rect">
            <a:avLst/>
          </a:prstGeom>
          <a:noFill/>
          <a:ln w="6350">
            <a:solidFill>
              <a:schemeClr val="accent1"/>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Download Instructions</a:t>
            </a:r>
          </a:p>
          <a:p>
            <a:pPr marL="128270" indent="-128270">
              <a:buFont typeface="Wingdings" panose="05000000000000000000" pitchFamily="2" charset="2"/>
              <a:buChar char="q"/>
            </a:pPr>
            <a:r>
              <a:rPr lang="en-US" sz="1050" dirty="0">
                <a:solidFill>
                  <a:schemeClr val="tx1"/>
                </a:solidFill>
              </a:rPr>
              <a:t>Go to </a:t>
            </a:r>
            <a:r>
              <a:rPr lang="en-US" sz="1050" i="1" u="sng" dirty="0">
                <a:solidFill>
                  <a:schemeClr val="tx1"/>
                </a:solidFill>
              </a:rPr>
              <a:t>https://gaana.com/redeemcoupon </a:t>
            </a:r>
            <a:r>
              <a:rPr lang="en-US" sz="1050" u="sng" dirty="0">
                <a:solidFill>
                  <a:schemeClr val="tx1"/>
                </a:solidFill>
              </a:rPr>
              <a:t>  </a:t>
            </a:r>
            <a:r>
              <a:rPr lang="en-US" sz="1050" dirty="0">
                <a:solidFill>
                  <a:schemeClr val="tx1"/>
                </a:solidFill>
              </a:rPr>
              <a:t>on your web browser and Sign </a:t>
            </a:r>
            <a:r>
              <a:rPr lang="en-US" sz="1050" dirty="0" smtClean="0">
                <a:solidFill>
                  <a:schemeClr val="tx1"/>
                </a:solidFill>
              </a:rPr>
              <a:t>In </a:t>
            </a:r>
          </a:p>
          <a:p>
            <a:endParaRPr lang="en-US" sz="1050" dirty="0">
              <a:solidFill>
                <a:schemeClr val="tx1"/>
              </a:solidFill>
            </a:endParaRPr>
          </a:p>
          <a:p>
            <a:pPr marL="128270" indent="-128270">
              <a:buFont typeface="Wingdings" panose="05000000000000000000" pitchFamily="2" charset="2"/>
              <a:buChar char="q"/>
            </a:pPr>
            <a:r>
              <a:rPr lang="en-US" sz="1050" dirty="0">
                <a:solidFill>
                  <a:schemeClr val="tx1"/>
                </a:solidFill>
              </a:rPr>
              <a:t>Enter the unique coupon code </a:t>
            </a:r>
            <a:endParaRPr lang="en-US" sz="1050" dirty="0" smtClean="0">
              <a:solidFill>
                <a:schemeClr val="tx1"/>
              </a:solidFill>
            </a:endParaRPr>
          </a:p>
          <a:p>
            <a:pPr marL="128270" indent="-128270">
              <a:buFont typeface="Wingdings" panose="05000000000000000000" pitchFamily="2" charset="2"/>
              <a:buChar char="q"/>
            </a:pPr>
            <a:endParaRPr lang="en-US" sz="1050" dirty="0">
              <a:solidFill>
                <a:schemeClr val="tx1"/>
              </a:solidFill>
            </a:endParaRPr>
          </a:p>
          <a:p>
            <a:pPr marL="128270" indent="-128270">
              <a:buFont typeface="Wingdings" panose="05000000000000000000" pitchFamily="2" charset="2"/>
              <a:buChar char="q"/>
            </a:pPr>
            <a:r>
              <a:rPr lang="en-US" sz="1050" dirty="0" smtClean="0">
                <a:solidFill>
                  <a:schemeClr val="tx1"/>
                </a:solidFill>
              </a:rPr>
              <a:t> </a:t>
            </a:r>
            <a:r>
              <a:rPr lang="en-US" sz="1050" dirty="0" smtClean="0">
                <a:solidFill>
                  <a:schemeClr val="tx1"/>
                </a:solidFill>
              </a:rPr>
              <a:t>4 </a:t>
            </a:r>
            <a:r>
              <a:rPr lang="en-US" sz="1050" dirty="0">
                <a:solidFill>
                  <a:schemeClr val="tx1"/>
                </a:solidFill>
              </a:rPr>
              <a:t>Devices can be connected  </a:t>
            </a:r>
          </a:p>
          <a:p>
            <a:endParaRPr lang="en-US" sz="1050" dirty="0">
              <a:solidFill>
                <a:schemeClr val="tx1"/>
              </a:solidFill>
            </a:endParaRPr>
          </a:p>
          <a:p>
            <a:pPr marL="128270" indent="-128270">
              <a:buFont typeface="Wingdings" panose="05000000000000000000" pitchFamily="2" charset="2"/>
              <a:buChar char="q"/>
            </a:pPr>
            <a:r>
              <a:rPr lang="en-US" sz="1050" dirty="0">
                <a:solidFill>
                  <a:schemeClr val="tx1"/>
                </a:solidFill>
              </a:rPr>
              <a:t>Download the Gaana App on your </a:t>
            </a:r>
            <a:r>
              <a:rPr lang="en-US" sz="1050" dirty="0" smtClean="0">
                <a:solidFill>
                  <a:schemeClr val="tx1"/>
                </a:solidFill>
              </a:rPr>
              <a:t>smartphone</a:t>
            </a:r>
          </a:p>
          <a:p>
            <a:endParaRPr lang="en-US" sz="1050" dirty="0">
              <a:solidFill>
                <a:schemeClr val="tx1"/>
              </a:solidFill>
            </a:endParaRPr>
          </a:p>
          <a:p>
            <a:pPr marL="128270" indent="-128270">
              <a:buFont typeface="Wingdings" panose="05000000000000000000" pitchFamily="2" charset="2"/>
              <a:buChar char="q"/>
            </a:pPr>
            <a:r>
              <a:rPr lang="en-US" sz="1050" dirty="0">
                <a:solidFill>
                  <a:schemeClr val="tx1"/>
                </a:solidFill>
              </a:rPr>
              <a:t>Enjoy your 12 months </a:t>
            </a:r>
            <a:r>
              <a:rPr lang="en-US" sz="1050" dirty="0" err="1">
                <a:solidFill>
                  <a:schemeClr val="tx1"/>
                </a:solidFill>
              </a:rPr>
              <a:t>Gaana</a:t>
            </a:r>
            <a:r>
              <a:rPr lang="en-US" sz="1050" dirty="0">
                <a:solidFill>
                  <a:schemeClr val="tx1"/>
                </a:solidFill>
              </a:rPr>
              <a:t> Subscription </a:t>
            </a:r>
          </a:p>
          <a:p>
            <a:r>
              <a:rPr lang="en-US" sz="1050" dirty="0">
                <a:solidFill>
                  <a:schemeClr val="tx1"/>
                </a:solidFill>
              </a:rPr>
              <a:t>Your one year </a:t>
            </a:r>
            <a:r>
              <a:rPr lang="en-US" sz="1050" dirty="0" err="1">
                <a:solidFill>
                  <a:schemeClr val="tx1"/>
                </a:solidFill>
              </a:rPr>
              <a:t>Gaana</a:t>
            </a:r>
            <a:r>
              <a:rPr lang="en-US" sz="1050" dirty="0">
                <a:solidFill>
                  <a:schemeClr val="tx1"/>
                </a:solidFill>
              </a:rPr>
              <a:t> Plus subscription is now active! Enjoy streaming songs, song downloads – an Ad-Free experience!</a:t>
            </a:r>
          </a:p>
          <a:p>
            <a:r>
              <a:rPr lang="en-US" sz="1050" dirty="0">
                <a:solidFill>
                  <a:schemeClr val="tx1"/>
                </a:solidFill>
              </a:rPr>
              <a:t> </a:t>
            </a:r>
          </a:p>
          <a:p>
            <a:r>
              <a:rPr lang="en-US" sz="1050" b="1" dirty="0">
                <a:solidFill>
                  <a:schemeClr val="tx1"/>
                </a:solidFill>
              </a:rPr>
              <a:t>Note: Please use the promo code within 90 days of receipt. </a:t>
            </a:r>
            <a:endParaRPr lang="en-US" sz="1050" dirty="0">
              <a:solidFill>
                <a:schemeClr val="tx1"/>
              </a:solidFill>
            </a:endParaRPr>
          </a:p>
          <a:p>
            <a:pPr algn="ctr"/>
            <a:endParaRPr lang="en-US" sz="700" b="1"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757099"/>
            <a:ext cx="4535537" cy="523220"/>
          </a:xfrm>
          <a:prstGeom prst="rect">
            <a:avLst/>
          </a:prstGeom>
        </p:spPr>
        <p:txBody>
          <a:bodyPr wrap="none">
            <a:spAutoFit/>
          </a:bodyPr>
          <a:lstStyle/>
          <a:p>
            <a:r>
              <a:rPr lang="en-US" sz="2800" b="1" dirty="0">
                <a:solidFill>
                  <a:schemeClr val="bg1"/>
                </a:solidFill>
                <a:latin typeface="+mn-lt"/>
                <a:cs typeface="Arial" panose="020B0604020202020204" pitchFamily="34" charset="0"/>
              </a:rPr>
              <a:t>Card Protection Plan benefits</a:t>
            </a:r>
            <a:endParaRPr lang="en-IN" sz="2800" dirty="0">
              <a:latin typeface="+mn-lt"/>
            </a:endParaRPr>
          </a:p>
        </p:txBody>
      </p:sp>
      <p:sp>
        <p:nvSpPr>
          <p:cNvPr id="7" name="Rectangle 6"/>
          <p:cNvSpPr/>
          <p:nvPr/>
        </p:nvSpPr>
        <p:spPr>
          <a:xfrm>
            <a:off x="914400" y="1752600"/>
            <a:ext cx="4948979" cy="369332"/>
          </a:xfrm>
          <a:prstGeom prst="rect">
            <a:avLst/>
          </a:prstGeom>
        </p:spPr>
        <p:txBody>
          <a:bodyPr wrap="square">
            <a:spAutoFit/>
          </a:bodyPr>
          <a:lstStyle/>
          <a:p>
            <a:pPr eaLnBrk="1" hangingPunct="1">
              <a:defRPr/>
            </a:pPr>
            <a:r>
              <a:rPr lang="en-US" b="1" dirty="0">
                <a:latin typeface="+mn-lt"/>
                <a:cs typeface="Arial" panose="020B0604020202020204" pitchFamily="34" charset="0"/>
              </a:rPr>
              <a:t>Pan card replacement</a:t>
            </a:r>
          </a:p>
        </p:txBody>
      </p:sp>
      <p:sp>
        <p:nvSpPr>
          <p:cNvPr id="8" name="TextBox 7"/>
          <p:cNvSpPr txBox="1"/>
          <p:nvPr/>
        </p:nvSpPr>
        <p:spPr>
          <a:xfrm>
            <a:off x="649337" y="2121932"/>
            <a:ext cx="8229600" cy="2376035"/>
          </a:xfrm>
          <a:prstGeom prst="rect">
            <a:avLst/>
          </a:prstGeom>
          <a:noFill/>
        </p:spPr>
        <p:txBody>
          <a:bodyPr wrap="square">
            <a:spAutoFit/>
          </a:bodyPr>
          <a:lstStyle/>
          <a:p>
            <a:pPr marL="342900" indent="-342900" eaLnBrk="1" hangingPunct="1">
              <a:defRPr/>
            </a:pPr>
            <a:endParaRPr lang="en-US" sz="2000" u="sng" dirty="0">
              <a:latin typeface="Calibri" panose="020F0502020204030204" pitchFamily="34" charset="0"/>
            </a:endParaRPr>
          </a:p>
          <a:p>
            <a:pPr marL="342900" indent="-342900" eaLnBrk="1" hangingPunct="1">
              <a:lnSpc>
                <a:spcPct val="80000"/>
              </a:lnSpc>
              <a:buClr>
                <a:schemeClr val="tx1"/>
              </a:buClr>
              <a:buSzPct val="100000"/>
              <a:buFont typeface="Wingdings" panose="05000000000000000000" pitchFamily="2" charset="2"/>
              <a:buChar char="Ø"/>
              <a:defRPr/>
            </a:pPr>
            <a:r>
              <a:rPr lang="en-US" sz="2000" dirty="0" smtClean="0">
                <a:latin typeface="Calibri" panose="020F0502020204030204" pitchFamily="34" charset="0"/>
              </a:rPr>
              <a:t>Customer will get free pan card replacement benefit from CPP in case of pan card get lost, stolen &amp; damage during CPP membership. </a:t>
            </a:r>
            <a:r>
              <a:rPr lang="en-US" sz="2000" dirty="0">
                <a:latin typeface="Calibri" panose="020F0502020204030204" pitchFamily="34" charset="0"/>
              </a:rPr>
              <a:t>CPP has tie up with UTI</a:t>
            </a:r>
            <a:r>
              <a:rPr lang="en-US" sz="2000" dirty="0" smtClean="0">
                <a:latin typeface="Calibri" panose="020F0502020204030204" pitchFamily="34" charset="0"/>
              </a:rPr>
              <a:t>.</a:t>
            </a:r>
          </a:p>
          <a:p>
            <a:pPr marL="342900" indent="-342900" eaLnBrk="1" hangingPunct="1">
              <a:lnSpc>
                <a:spcPct val="80000"/>
              </a:lnSpc>
              <a:buClr>
                <a:schemeClr val="tx1"/>
              </a:buClr>
              <a:buSzPct val="100000"/>
              <a:buFont typeface="Wingdings" panose="05000000000000000000" pitchFamily="2" charset="2"/>
              <a:buChar char="Ø"/>
              <a:defRPr/>
            </a:pPr>
            <a:endParaRPr lang="en-US" sz="2000" dirty="0">
              <a:latin typeface="Calibri" panose="020F0502020204030204" pitchFamily="34" charset="0"/>
            </a:endParaRPr>
          </a:p>
          <a:p>
            <a:pPr marL="342900" indent="-342900" eaLnBrk="1" hangingPunct="1">
              <a:lnSpc>
                <a:spcPct val="80000"/>
              </a:lnSpc>
              <a:buClr>
                <a:schemeClr val="tx1"/>
              </a:buClr>
              <a:buSzPct val="100000"/>
              <a:buFont typeface="Wingdings" panose="05000000000000000000" pitchFamily="2" charset="2"/>
              <a:buChar char="Ø"/>
              <a:defRPr/>
            </a:pPr>
            <a:r>
              <a:rPr lang="en-US" sz="2000" dirty="0" smtClean="0">
                <a:latin typeface="Calibri" panose="020F0502020204030204" pitchFamily="34" charset="0"/>
              </a:rPr>
              <a:t>No modification/rectification </a:t>
            </a:r>
            <a:r>
              <a:rPr lang="en-US" sz="2000" dirty="0">
                <a:latin typeface="Calibri" panose="020F0502020204030204" pitchFamily="34" charset="0"/>
              </a:rPr>
              <a:t>in information would be done in Pan Card only replacement would be provided. Customer would get Pan Card replacement within 15 working days at registered address free of cost.</a:t>
            </a:r>
          </a:p>
          <a:p>
            <a:pPr marL="342900" indent="-342900" eaLnBrk="1" hangingPunct="1">
              <a:lnSpc>
                <a:spcPct val="80000"/>
              </a:lnSpc>
              <a:buClr>
                <a:schemeClr val="tx1"/>
              </a:buClr>
              <a:buSzPct val="100000"/>
              <a:buFont typeface="Wingdings" panose="05000000000000000000" pitchFamily="2" charset="2"/>
              <a:buChar char="Ø"/>
              <a:defRPr/>
            </a:pPr>
            <a:endParaRPr lang="en-US" sz="2000" dirty="0">
              <a:latin typeface="Calibri" panose="020F0502020204030204" pitchFamily="34" charset="0"/>
            </a:endParaRPr>
          </a:p>
        </p:txBody>
      </p:sp>
      <p:sp>
        <p:nvSpPr>
          <p:cNvPr id="13" name="TextBox 6"/>
          <p:cNvSpPr txBox="1">
            <a:spLocks noChangeArrowheads="1"/>
          </p:cNvSpPr>
          <p:nvPr/>
        </p:nvSpPr>
        <p:spPr bwMode="auto">
          <a:xfrm>
            <a:off x="81067" y="5799162"/>
            <a:ext cx="5262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dirty="0">
                <a:latin typeface="+mn-lt"/>
              </a:rPr>
              <a:t>Website for PAN application:</a:t>
            </a:r>
            <a:r>
              <a:rPr lang="en-US" altLang="en-US" sz="1600" dirty="0">
                <a:latin typeface="+mn-lt"/>
              </a:rPr>
              <a:t>         </a:t>
            </a:r>
          </a:p>
          <a:p>
            <a:r>
              <a:rPr lang="en-US" altLang="en-US" sz="1600" dirty="0" smtClean="0">
                <a:latin typeface="+mn-lt"/>
                <a:hlinkClick r:id="rId2"/>
              </a:rPr>
              <a:t>www.incometaxindia.gov.in</a:t>
            </a:r>
            <a:endParaRPr lang="en-US" altLang="en-US" sz="1600" dirty="0">
              <a:latin typeface="+mn-lt"/>
            </a:endParaRPr>
          </a:p>
          <a:p>
            <a:r>
              <a:rPr lang="en-US" altLang="en-US" sz="1600" dirty="0" smtClean="0">
                <a:latin typeface="+mn-lt"/>
                <a:hlinkClick r:id="rId3"/>
              </a:rPr>
              <a:t>www.utitsl.co.in</a:t>
            </a:r>
            <a:r>
              <a:rPr lang="en-US" altLang="en-US" sz="1600" dirty="0" smtClean="0">
                <a:latin typeface="+mn-lt"/>
              </a:rPr>
              <a:t>  </a:t>
            </a:r>
            <a:endParaRPr lang="en-US" altLang="en-US" dirty="0">
              <a:latin typeface="+mn-lt"/>
            </a:endParaRPr>
          </a:p>
        </p:txBody>
      </p:sp>
      <p:pic>
        <p:nvPicPr>
          <p:cNvPr id="14" name="Picture 4" descr="http://t0.gstatic.com/images?q=tbn:ANd9GcRL20-t1HWeFTShDDPvGw0sLiB2SzACFK06sv0L9mL9-j06fNQ8CnorwiQ">
            <a:hlinkClick r:id="rId4"/>
          </p:cNvPr>
          <p:cNvPicPr>
            <a:picLocks noChangeAspect="1" noChangeArrowheads="1"/>
          </p:cNvPicPr>
          <p:nvPr/>
        </p:nvPicPr>
        <p:blipFill>
          <a:blip r:embed="rId5" cstate="print"/>
          <a:srcRect/>
          <a:stretch>
            <a:fillRect/>
          </a:stretch>
        </p:blipFill>
        <p:spPr bwMode="auto">
          <a:xfrm>
            <a:off x="6477000" y="4351362"/>
            <a:ext cx="2240642" cy="1447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Content Placeholder 2"/>
          <p:cNvSpPr>
            <a:spLocks noGrp="1"/>
          </p:cNvSpPr>
          <p:nvPr>
            <p:ph idx="1"/>
          </p:nvPr>
        </p:nvSpPr>
        <p:spPr>
          <a:xfrm>
            <a:off x="457200" y="1989137"/>
            <a:ext cx="8229600" cy="4106863"/>
          </a:xfrm>
        </p:spPr>
        <p:txBody>
          <a:bodyPr/>
          <a:lstStyle/>
          <a:p>
            <a:pPr marL="63500" indent="5080" algn="just" eaLnBrk="1" hangingPunct="1">
              <a:buFontTx/>
              <a:buNone/>
            </a:pPr>
            <a:r>
              <a:rPr lang="en-GB" altLang="en-US" sz="1600" dirty="0" smtClean="0"/>
              <a:t>We will help you to obtain a replacement PAN card free of cost in case you loose your PAN card. This facility is available in all the plans.</a:t>
            </a:r>
          </a:p>
          <a:p>
            <a:pPr algn="just" eaLnBrk="1" hangingPunct="1">
              <a:buFontTx/>
              <a:buNone/>
            </a:pPr>
            <a:endParaRPr lang="en-GB" altLang="en-US" sz="1600" dirty="0" smtClean="0"/>
          </a:p>
          <a:p>
            <a:pPr algn="just" eaLnBrk="1" hangingPunct="1">
              <a:buFontTx/>
              <a:buNone/>
            </a:pPr>
            <a:r>
              <a:rPr lang="en-GB" altLang="en-US" sz="1600" b="1" u="sng" dirty="0" smtClean="0"/>
              <a:t>Procedure:-</a:t>
            </a:r>
          </a:p>
          <a:p>
            <a:pPr algn="just">
              <a:buFont typeface="Wingdings" panose="05000000000000000000" pitchFamily="2" charset="2"/>
              <a:buChar char="Ø"/>
            </a:pPr>
            <a:r>
              <a:rPr lang="en-US" altLang="en-US" sz="1600" dirty="0" smtClean="0"/>
              <a:t> 02 photograph pasted on Pan application in given boxes.</a:t>
            </a:r>
          </a:p>
          <a:p>
            <a:pPr algn="just">
              <a:buFont typeface="Wingdings" panose="05000000000000000000" pitchFamily="2" charset="2"/>
              <a:buChar char="Ø"/>
            </a:pPr>
            <a:r>
              <a:rPr lang="en-US" altLang="en-US" sz="1600" dirty="0" smtClean="0"/>
              <a:t> Cross signature on the photograph pasted on top left hand side.</a:t>
            </a:r>
          </a:p>
          <a:p>
            <a:pPr algn="just">
              <a:buFont typeface="Wingdings" panose="05000000000000000000" pitchFamily="2" charset="2"/>
              <a:buChar char="Ø"/>
            </a:pPr>
            <a:r>
              <a:rPr lang="en-US" altLang="en-US" sz="1600" dirty="0" smtClean="0"/>
              <a:t> Signature below the photograph pasted on top right hand side.</a:t>
            </a:r>
          </a:p>
          <a:p>
            <a:pPr algn="just">
              <a:buFont typeface="Wingdings" panose="05000000000000000000" pitchFamily="2" charset="2"/>
              <a:buChar char="Ø"/>
            </a:pPr>
            <a:r>
              <a:rPr lang="en-US" altLang="en-US" sz="1600" dirty="0" smtClean="0"/>
              <a:t> Signature on signature box given below right hand side.</a:t>
            </a:r>
          </a:p>
          <a:p>
            <a:pPr algn="just">
              <a:buFont typeface="Wingdings" panose="05000000000000000000" pitchFamily="2" charset="2"/>
              <a:buChar char="Ø"/>
            </a:pPr>
            <a:r>
              <a:rPr lang="en-US" altLang="en-US" sz="1600" dirty="0" smtClean="0"/>
              <a:t> Address proof of address mentioned on application. Use mentioned format in case of communication address as office address.</a:t>
            </a:r>
          </a:p>
          <a:p>
            <a:pPr algn="just">
              <a:buFont typeface="Wingdings" panose="05000000000000000000" pitchFamily="2" charset="2"/>
              <a:buChar char="Ø"/>
            </a:pPr>
            <a:r>
              <a:rPr lang="en-US" altLang="en-US" sz="1600" dirty="0" smtClean="0"/>
              <a:t> Copy of ID proof matched with the name mentioned on application form.</a:t>
            </a:r>
          </a:p>
          <a:p>
            <a:pPr algn="just">
              <a:buFont typeface="Wingdings" panose="05000000000000000000" pitchFamily="2" charset="2"/>
              <a:buChar char="Ø"/>
            </a:pPr>
            <a:r>
              <a:rPr lang="en-US" altLang="en-US" sz="1600" dirty="0" smtClean="0"/>
              <a:t> DOB proof as per DOB mentioned on application form.</a:t>
            </a:r>
          </a:p>
        </p:txBody>
      </p:sp>
      <p:sp>
        <p:nvSpPr>
          <p:cNvPr id="6" name="Text Box 7"/>
          <p:cNvSpPr txBox="1">
            <a:spLocks noChangeArrowheads="1"/>
          </p:cNvSpPr>
          <p:nvPr/>
        </p:nvSpPr>
        <p:spPr bwMode="auto">
          <a:xfrm>
            <a:off x="527164" y="1516097"/>
            <a:ext cx="2378075" cy="369888"/>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pPr algn="ctr">
              <a:defRPr/>
            </a:pPr>
            <a:r>
              <a:rPr lang="en-GB" b="1" dirty="0">
                <a:solidFill>
                  <a:schemeClr val="bg1"/>
                </a:solidFill>
              </a:rPr>
              <a:t>PAN Card Replacement</a:t>
            </a:r>
          </a:p>
        </p:txBody>
      </p:sp>
      <p:sp>
        <p:nvSpPr>
          <p:cNvPr id="2054" name="TextBox 6"/>
          <p:cNvSpPr txBox="1">
            <a:spLocks noChangeArrowheads="1"/>
          </p:cNvSpPr>
          <p:nvPr/>
        </p:nvSpPr>
        <p:spPr bwMode="auto">
          <a:xfrm>
            <a:off x="457200" y="5752061"/>
            <a:ext cx="5262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dirty="0">
                <a:latin typeface="+mn-lt"/>
              </a:rPr>
              <a:t>Website for PAN application:</a:t>
            </a:r>
            <a:r>
              <a:rPr lang="en-US" altLang="en-US" sz="1600" dirty="0">
                <a:latin typeface="+mn-lt"/>
              </a:rPr>
              <a:t>         </a:t>
            </a:r>
          </a:p>
          <a:p>
            <a:r>
              <a:rPr lang="en-US" altLang="en-US" sz="1600" dirty="0" smtClean="0">
                <a:latin typeface="+mn-lt"/>
                <a:hlinkClick r:id="rId3"/>
              </a:rPr>
              <a:t>www.incometaxindia.gov.in</a:t>
            </a:r>
            <a:endParaRPr lang="en-US" altLang="en-US" sz="1600" dirty="0">
              <a:latin typeface="+mn-lt"/>
            </a:endParaRPr>
          </a:p>
          <a:p>
            <a:r>
              <a:rPr lang="en-US" altLang="en-US" sz="1600" dirty="0" smtClean="0">
                <a:latin typeface="+mn-lt"/>
                <a:hlinkClick r:id="rId4"/>
              </a:rPr>
              <a:t>www.utitsl.co.in</a:t>
            </a:r>
            <a:r>
              <a:rPr lang="en-US" altLang="en-US" sz="1600" dirty="0" smtClean="0">
                <a:latin typeface="+mn-lt"/>
              </a:rPr>
              <a:t>  </a:t>
            </a:r>
            <a:endParaRPr lang="en-US" altLang="en-US" dirty="0">
              <a:latin typeface="+mn-lt"/>
            </a:endParaRPr>
          </a:p>
        </p:txBody>
      </p:sp>
      <p:sp>
        <p:nvSpPr>
          <p:cNvPr id="2058" name="Rectangle 9"/>
          <p:cNvSpPr>
            <a:spLocks noGrp="1" noChangeArrowheads="1"/>
          </p:cNvSpPr>
          <p:nvPr>
            <p:ph type="title"/>
          </p:nvPr>
        </p:nvSpPr>
        <p:spPr>
          <a:xfrm>
            <a:off x="644701" y="734219"/>
            <a:ext cx="3836988" cy="584200"/>
          </a:xfrm>
        </p:spPr>
        <p:txBody>
          <a:bodyPr/>
          <a:lstStyle/>
          <a:p>
            <a:pPr eaLnBrk="1" hangingPunct="1"/>
            <a:r>
              <a:rPr lang="en-GB" altLang="en-US" sz="2800" b="1" dirty="0" smtClean="0">
                <a:solidFill>
                  <a:schemeClr val="bg1"/>
                </a:solidFill>
                <a:latin typeface="Calibri" panose="020F0502020204030204" pitchFamily="34" charset="0"/>
              </a:rPr>
              <a:t>Assistance Services</a:t>
            </a:r>
            <a:endParaRPr lang="en-US" altLang="en-US" sz="2800" b="1" dirty="0" smtClean="0">
              <a:solidFill>
                <a:schemeClr val="bg1"/>
              </a:solidFill>
              <a:latin typeface="Calibri" panose="020F0502020204030204" pitchFamily="34" charset="0"/>
            </a:endParaRPr>
          </a:p>
        </p:txBody>
      </p:sp>
      <p:pic>
        <p:nvPicPr>
          <p:cNvPr id="13" name="Picture 12"/>
          <p:cNvPicPr>
            <a:picLocks noChangeAspect="1"/>
          </p:cNvPicPr>
          <p:nvPr/>
        </p:nvPicPr>
        <p:blipFill>
          <a:blip r:embed="rId5"/>
          <a:stretch>
            <a:fillRect/>
          </a:stretch>
        </p:blipFill>
        <p:spPr>
          <a:xfrm>
            <a:off x="3962400" y="6549788"/>
            <a:ext cx="1038578" cy="304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762000"/>
            <a:ext cx="4535537" cy="523220"/>
          </a:xfrm>
          <a:prstGeom prst="rect">
            <a:avLst/>
          </a:prstGeom>
        </p:spPr>
        <p:txBody>
          <a:bodyPr wrap="none">
            <a:spAutoFit/>
          </a:bodyPr>
          <a:lstStyle/>
          <a:p>
            <a:r>
              <a:rPr lang="en-US" sz="2800" b="1" dirty="0" smtClean="0">
                <a:solidFill>
                  <a:schemeClr val="bg1"/>
                </a:solidFill>
                <a:latin typeface="+mn-lt"/>
                <a:cs typeface="Arial" panose="020B0604020202020204" pitchFamily="34" charset="0"/>
              </a:rPr>
              <a:t>Card Protection Plan benefits</a:t>
            </a:r>
            <a:endParaRPr lang="en-IN" sz="2800" dirty="0">
              <a:latin typeface="+mn-lt"/>
            </a:endParaRPr>
          </a:p>
        </p:txBody>
      </p:sp>
      <p:sp>
        <p:nvSpPr>
          <p:cNvPr id="7" name="Rectangle 6"/>
          <p:cNvSpPr/>
          <p:nvPr/>
        </p:nvSpPr>
        <p:spPr>
          <a:xfrm>
            <a:off x="3505200" y="1600200"/>
            <a:ext cx="1991699" cy="369332"/>
          </a:xfrm>
          <a:prstGeom prst="rect">
            <a:avLst/>
          </a:prstGeom>
        </p:spPr>
        <p:txBody>
          <a:bodyPr wrap="none">
            <a:spAutoFit/>
          </a:bodyPr>
          <a:lstStyle/>
          <a:p>
            <a:pPr eaLnBrk="1" hangingPunct="1">
              <a:defRPr/>
            </a:pPr>
            <a:r>
              <a:rPr lang="en-US" b="1" dirty="0" smtClean="0">
                <a:latin typeface="+mn-lt"/>
                <a:cs typeface="Arial" panose="020B0604020202020204" pitchFamily="34" charset="0"/>
              </a:rPr>
              <a:t>CPP Other Services</a:t>
            </a:r>
            <a:endParaRPr lang="en-US" b="1" dirty="0">
              <a:latin typeface="+mn-lt"/>
              <a:cs typeface="Arial" panose="020B0604020202020204" pitchFamily="34" charset="0"/>
            </a:endParaRPr>
          </a:p>
        </p:txBody>
      </p:sp>
      <p:sp>
        <p:nvSpPr>
          <p:cNvPr id="8" name="Rectangle 7"/>
          <p:cNvSpPr/>
          <p:nvPr/>
        </p:nvSpPr>
        <p:spPr>
          <a:xfrm>
            <a:off x="1322488" y="1969532"/>
            <a:ext cx="1464312" cy="369332"/>
          </a:xfrm>
          <a:prstGeom prst="rect">
            <a:avLst/>
          </a:prstGeom>
        </p:spPr>
        <p:txBody>
          <a:bodyPr wrap="none">
            <a:spAutoFit/>
          </a:bodyPr>
          <a:lstStyle/>
          <a:p>
            <a:pPr eaLnBrk="1" hangingPunct="1">
              <a:defRPr/>
            </a:pPr>
            <a:r>
              <a:rPr lang="en-US" b="1" dirty="0" smtClean="0">
                <a:latin typeface="+mn-lt"/>
                <a:cs typeface="Arial" panose="020B0604020202020204" pitchFamily="34" charset="0"/>
              </a:rPr>
              <a:t>Credit Report</a:t>
            </a:r>
            <a:endParaRPr lang="en-US" b="1" dirty="0">
              <a:latin typeface="+mn-lt"/>
              <a:cs typeface="Arial" panose="020B0604020202020204" pitchFamily="34" charset="0"/>
            </a:endParaRPr>
          </a:p>
        </p:txBody>
      </p:sp>
      <p:sp>
        <p:nvSpPr>
          <p:cNvPr id="9" name="TextBox 16"/>
          <p:cNvSpPr txBox="1">
            <a:spLocks noChangeArrowheads="1"/>
          </p:cNvSpPr>
          <p:nvPr/>
        </p:nvSpPr>
        <p:spPr bwMode="auto">
          <a:xfrm>
            <a:off x="457200" y="2366768"/>
            <a:ext cx="5715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marL="0" indent="0" eaLnBrk="1" hangingPunct="1">
              <a:spcBef>
                <a:spcPct val="0"/>
              </a:spcBef>
              <a:buNone/>
            </a:pPr>
            <a:r>
              <a:rPr lang="en-US" altLang="en-US" sz="1400" dirty="0">
                <a:latin typeface="+mn-lt"/>
              </a:rPr>
              <a:t>Customer will get free access to twelve months retrieval of his/her credit report every year from credit mantri. His/her credit report helps him/her to calculate his/her overall credit worthiness and is useful for applying for loans and credit cards. This is only for PH.</a:t>
            </a:r>
          </a:p>
        </p:txBody>
      </p:sp>
      <p:pic>
        <p:nvPicPr>
          <p:cNvPr id="10"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572296"/>
            <a:ext cx="2590800" cy="19489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3"/>
          <a:stretch>
            <a:fillRect/>
          </a:stretch>
        </p:blipFill>
        <p:spPr>
          <a:xfrm>
            <a:off x="2977562" y="3581400"/>
            <a:ext cx="2517204" cy="2930538"/>
          </a:xfrm>
          <a:prstGeom prst="rect">
            <a:avLst/>
          </a:prstGeom>
        </p:spPr>
      </p:pic>
      <p:pic>
        <p:nvPicPr>
          <p:cNvPr id="12"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733800"/>
            <a:ext cx="3581400" cy="259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294448" y="3718111"/>
            <a:ext cx="2282035" cy="369332"/>
          </a:xfrm>
          <a:prstGeom prst="rect">
            <a:avLst/>
          </a:prstGeom>
        </p:spPr>
        <p:txBody>
          <a:bodyPr wrap="none">
            <a:spAutoFit/>
          </a:bodyPr>
          <a:lstStyle/>
          <a:p>
            <a:pPr eaLnBrk="1" hangingPunct="1">
              <a:defRPr/>
            </a:pPr>
            <a:r>
              <a:rPr lang="en-US" b="1" dirty="0" smtClean="0">
                <a:latin typeface="+mn-lt"/>
                <a:cs typeface="Arial" panose="020B0604020202020204" pitchFamily="34" charset="0"/>
              </a:rPr>
              <a:t>Credit Report Pitching</a:t>
            </a:r>
            <a:endParaRPr lang="en-US" b="1" dirty="0">
              <a:latin typeface="+mn-lt"/>
              <a:cs typeface="Arial" panose="020B0604020202020204" pitchFamily="34" charset="0"/>
            </a:endParaRPr>
          </a:p>
        </p:txBody>
      </p:sp>
      <p:pic>
        <p:nvPicPr>
          <p:cNvPr id="1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823" y="4340932"/>
            <a:ext cx="440531" cy="430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762000"/>
            <a:ext cx="4535537" cy="523220"/>
          </a:xfrm>
          <a:prstGeom prst="rect">
            <a:avLst/>
          </a:prstGeom>
        </p:spPr>
        <p:txBody>
          <a:bodyPr wrap="none">
            <a:spAutoFit/>
          </a:bodyPr>
          <a:lstStyle/>
          <a:p>
            <a:r>
              <a:rPr lang="en-US" sz="2800" b="1" dirty="0" smtClean="0">
                <a:solidFill>
                  <a:schemeClr val="bg1"/>
                </a:solidFill>
                <a:latin typeface="+mn-lt"/>
                <a:cs typeface="Arial" panose="020B0604020202020204" pitchFamily="34" charset="0"/>
              </a:rPr>
              <a:t>Card Protection Plan benefits</a:t>
            </a:r>
            <a:endParaRPr lang="en-IN" sz="2800" dirty="0">
              <a:latin typeface="+mn-lt"/>
            </a:endParaRPr>
          </a:p>
        </p:txBody>
      </p:sp>
      <p:sp>
        <p:nvSpPr>
          <p:cNvPr id="5" name="Rectangle 4"/>
          <p:cNvSpPr/>
          <p:nvPr/>
        </p:nvSpPr>
        <p:spPr>
          <a:xfrm>
            <a:off x="3200400" y="1524000"/>
            <a:ext cx="2131481" cy="369332"/>
          </a:xfrm>
          <a:prstGeom prst="rect">
            <a:avLst/>
          </a:prstGeom>
        </p:spPr>
        <p:txBody>
          <a:bodyPr wrap="none">
            <a:spAutoFit/>
          </a:bodyPr>
          <a:lstStyle/>
          <a:p>
            <a:pPr eaLnBrk="1" hangingPunct="1">
              <a:defRPr/>
            </a:pPr>
            <a:r>
              <a:rPr lang="en-US" b="1" dirty="0">
                <a:latin typeface="+mn-lt"/>
                <a:cs typeface="Arial" panose="020B0604020202020204" pitchFamily="34" charset="0"/>
              </a:rPr>
              <a:t>Road side assistance</a:t>
            </a:r>
          </a:p>
        </p:txBody>
      </p:sp>
      <p:sp>
        <p:nvSpPr>
          <p:cNvPr id="6" name="Rectangle 5"/>
          <p:cNvSpPr/>
          <p:nvPr/>
        </p:nvSpPr>
        <p:spPr>
          <a:xfrm>
            <a:off x="381000" y="1893332"/>
            <a:ext cx="8610600" cy="954107"/>
          </a:xfrm>
          <a:prstGeom prst="rect">
            <a:avLst/>
          </a:prstGeom>
        </p:spPr>
        <p:txBody>
          <a:bodyPr wrap="square">
            <a:spAutoFit/>
          </a:bodyPr>
          <a:lstStyle/>
          <a:p>
            <a:pPr marL="285750" indent="-285750" eaLnBrk="1" hangingPunct="1">
              <a:buFont typeface="Wingdings" panose="05000000000000000000" pitchFamily="2" charset="2"/>
              <a:buChar char="Ø"/>
            </a:pPr>
            <a:r>
              <a:rPr lang="en-US" altLang="en-US" sz="1400" dirty="0">
                <a:latin typeface="Calibri" panose="020F0502020204030204" pitchFamily="34" charset="0"/>
              </a:rPr>
              <a:t>Under this membership you also get road side assistance service which covers breakdown support, battery jumpstart, flat tyre support ,fuel delivery (paid), vehicle </a:t>
            </a:r>
            <a:r>
              <a:rPr lang="en-US" altLang="en-US" sz="1400" dirty="0" smtClean="0">
                <a:latin typeface="Calibri" panose="020F0502020204030204" pitchFamily="34" charset="0"/>
              </a:rPr>
              <a:t>towing up to 75 Km. </a:t>
            </a:r>
            <a:endParaRPr lang="en-US" altLang="en-US" sz="1400" dirty="0">
              <a:latin typeface="Calibri" panose="020F0502020204030204" pitchFamily="34" charset="0"/>
            </a:endParaRPr>
          </a:p>
          <a:p>
            <a:pPr marL="285750" indent="-285750" eaLnBrk="1" hangingPunct="1">
              <a:buFont typeface="Wingdings" panose="05000000000000000000" pitchFamily="2" charset="2"/>
              <a:buChar char="Ø"/>
            </a:pPr>
            <a:r>
              <a:rPr lang="en-US" altLang="en-US" sz="1400" dirty="0" smtClean="0">
                <a:latin typeface="Calibri" panose="020F0502020204030204" pitchFamily="34" charset="0"/>
              </a:rPr>
              <a:t>Only private 2 wheeler or 4 wheeler customer have to register with CPP for RSA.</a:t>
            </a:r>
            <a:endParaRPr lang="en-US" altLang="en-US" sz="1400" dirty="0">
              <a:latin typeface="Calibri" panose="020F0502020204030204" pitchFamily="34" charset="0"/>
            </a:endParaRPr>
          </a:p>
          <a:p>
            <a:pPr marL="285750" indent="-285750" eaLnBrk="1" hangingPunct="1">
              <a:buFont typeface="Wingdings" panose="05000000000000000000" pitchFamily="2" charset="2"/>
              <a:buChar char="Ø"/>
            </a:pPr>
            <a:r>
              <a:rPr lang="en-US" altLang="en-US" sz="1400" dirty="0" smtClean="0">
                <a:latin typeface="Calibri" panose="020F0502020204030204" pitchFamily="34" charset="0"/>
              </a:rPr>
              <a:t>This </a:t>
            </a:r>
            <a:r>
              <a:rPr lang="en-US" altLang="en-US" sz="1400" dirty="0">
                <a:latin typeface="Calibri" panose="020F0502020204030204" pitchFamily="34" charset="0"/>
              </a:rPr>
              <a:t>service will be available for your private vehicle in more than 400 locations across India</a:t>
            </a:r>
          </a:p>
        </p:txBody>
      </p:sp>
      <p:pic>
        <p:nvPicPr>
          <p:cNvPr id="7" name="Picture 6"/>
          <p:cNvPicPr>
            <a:picLocks noChangeAspect="1"/>
          </p:cNvPicPr>
          <p:nvPr/>
        </p:nvPicPr>
        <p:blipFill>
          <a:blip r:embed="rId2"/>
          <a:stretch>
            <a:fillRect/>
          </a:stretch>
        </p:blipFill>
        <p:spPr>
          <a:xfrm>
            <a:off x="1288932" y="3385267"/>
            <a:ext cx="2411569" cy="3152775"/>
          </a:xfrm>
          <a:prstGeom prst="rect">
            <a:avLst/>
          </a:prstGeom>
        </p:spPr>
      </p:pic>
      <p:pic>
        <p:nvPicPr>
          <p:cNvPr id="8"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047999"/>
            <a:ext cx="3682285" cy="17725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285" y="4961655"/>
            <a:ext cx="3657600" cy="1740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94256" y="2931687"/>
            <a:ext cx="3770232" cy="369332"/>
          </a:xfrm>
          <a:prstGeom prst="rect">
            <a:avLst/>
          </a:prstGeom>
        </p:spPr>
        <p:txBody>
          <a:bodyPr wrap="square">
            <a:spAutoFit/>
          </a:bodyPr>
          <a:lstStyle/>
          <a:p>
            <a:pPr eaLnBrk="1" hangingPunct="1">
              <a:defRPr/>
            </a:pPr>
            <a:r>
              <a:rPr lang="en-US" b="1" dirty="0">
                <a:latin typeface="+mn-lt"/>
                <a:cs typeface="Arial" panose="020B0604020202020204" pitchFamily="34" charset="0"/>
              </a:rPr>
              <a:t>Road side </a:t>
            </a:r>
            <a:r>
              <a:rPr lang="en-US" b="1" dirty="0" smtClean="0">
                <a:latin typeface="+mn-lt"/>
                <a:cs typeface="Arial" panose="020B0604020202020204" pitchFamily="34" charset="0"/>
              </a:rPr>
              <a:t>assistance Pitching</a:t>
            </a:r>
            <a:endParaRPr lang="en-US" b="1" dirty="0">
              <a:latin typeface="+mn-lt"/>
              <a:cs typeface="Arial" panose="020B0604020202020204" pitchFamily="34" charset="0"/>
            </a:endParaRPr>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595" y="3517406"/>
            <a:ext cx="440531" cy="430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95300" y="793397"/>
            <a:ext cx="2632075" cy="480131"/>
          </a:xfrm>
        </p:spPr>
        <p:txBody>
          <a:bodyPr>
            <a:spAutoFit/>
          </a:bodyPr>
          <a:lstStyle/>
          <a:p>
            <a:pPr eaLnBrk="1" hangingPunct="1">
              <a:defRPr/>
            </a:pPr>
            <a:r>
              <a:rPr lang="en-GB" sz="2800" b="1" dirty="0" smtClean="0">
                <a:solidFill>
                  <a:schemeClr val="bg1"/>
                </a:solidFill>
                <a:latin typeface="Calibri" panose="020F0502020204030204" pitchFamily="34" charset="0"/>
                <a:ea typeface="+mn-ea"/>
                <a:cs typeface="+mn-cs"/>
              </a:rPr>
              <a:t>CPP Group</a:t>
            </a:r>
            <a:endParaRPr lang="en-US" sz="2800" b="1" dirty="0" smtClean="0">
              <a:solidFill>
                <a:schemeClr val="bg1"/>
              </a:solidFill>
              <a:latin typeface="Calibri" panose="020F0502020204030204" pitchFamily="34" charset="0"/>
              <a:ea typeface="+mn-ea"/>
              <a:cs typeface="+mn-cs"/>
            </a:endParaRPr>
          </a:p>
        </p:txBody>
      </p:sp>
      <p:sp>
        <p:nvSpPr>
          <p:cNvPr id="223235" name="Rectangle 3"/>
          <p:cNvSpPr>
            <a:spLocks noGrp="1" noChangeArrowheads="1"/>
          </p:cNvSpPr>
          <p:nvPr>
            <p:ph type="body" idx="1"/>
          </p:nvPr>
        </p:nvSpPr>
        <p:spPr>
          <a:xfrm>
            <a:off x="606627" y="1497013"/>
            <a:ext cx="7927773" cy="560387"/>
          </a:xfrm>
          <a:solidFill>
            <a:srgbClr val="FFFF00"/>
          </a:solidFill>
          <a:ln>
            <a:solidFill>
              <a:srgbClr val="C00000"/>
            </a:solidFill>
          </a:ln>
        </p:spPr>
        <p:style>
          <a:lnRef idx="3">
            <a:schemeClr val="lt1"/>
          </a:lnRef>
          <a:fillRef idx="1">
            <a:schemeClr val="accent3"/>
          </a:fillRef>
          <a:effectRef idx="1">
            <a:schemeClr val="accent3"/>
          </a:effectRef>
          <a:fontRef idx="minor">
            <a:schemeClr val="lt1"/>
          </a:fontRef>
        </p:style>
        <p:txBody>
          <a:bodyPr/>
          <a:lstStyle/>
          <a:p>
            <a:pPr algn="ctr" eaLnBrk="1" hangingPunct="1">
              <a:buFontTx/>
              <a:buNone/>
              <a:defRPr/>
            </a:pPr>
            <a:r>
              <a:rPr lang="en-US" sz="1800" b="1" dirty="0">
                <a:ln w="1905"/>
                <a:solidFill>
                  <a:srgbClr val="7030A0"/>
                </a:solidFill>
                <a:effectLst>
                  <a:innerShdw blurRad="69850" dist="43180" dir="5400000">
                    <a:srgbClr val="000000">
                      <a:alpha val="65000"/>
                    </a:srgbClr>
                  </a:innerShdw>
                </a:effectLst>
              </a:rPr>
              <a:t>CPP is India’s first comprehensive card protection company, which covers the customer’s card in the event of card loss or stolen. </a:t>
            </a:r>
          </a:p>
        </p:txBody>
      </p:sp>
      <p:sp>
        <p:nvSpPr>
          <p:cNvPr id="20484" name="Rectangle 4"/>
          <p:cNvSpPr>
            <a:spLocks noChangeArrowheads="1"/>
          </p:cNvSpPr>
          <p:nvPr/>
        </p:nvSpPr>
        <p:spPr bwMode="auto">
          <a:xfrm>
            <a:off x="495300" y="2570163"/>
            <a:ext cx="838517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sz="1600" b="1" dirty="0">
                <a:latin typeface="+mn-lt"/>
              </a:rPr>
              <a:t>Background of CPP</a:t>
            </a:r>
          </a:p>
          <a:p>
            <a:pPr marL="285750" indent="-285750">
              <a:buFont typeface="Arial" panose="020B0604020202020204" pitchFamily="34" charset="0"/>
              <a:buChar char="•"/>
            </a:pPr>
            <a:endParaRPr lang="en-GB" altLang="en-US" sz="1600" b="1" dirty="0">
              <a:latin typeface="+mn-lt"/>
            </a:endParaRPr>
          </a:p>
          <a:p>
            <a:pPr marL="285750" indent="-285750">
              <a:buFont typeface="Arial" panose="020B0604020202020204" pitchFamily="34" charset="0"/>
              <a:buChar char="•"/>
            </a:pPr>
            <a:r>
              <a:rPr lang="en-GB" altLang="en-US" sz="1600" dirty="0">
                <a:latin typeface="+mn-lt"/>
              </a:rPr>
              <a:t>Founded in 1980 by Mr. Hamish </a:t>
            </a:r>
            <a:r>
              <a:rPr lang="en-GB" altLang="en-US" sz="1600" dirty="0" err="1" smtClean="0">
                <a:latin typeface="+mn-lt"/>
              </a:rPr>
              <a:t>Ogsten</a:t>
            </a:r>
            <a:endParaRPr lang="en-GB" altLang="en-US" sz="1600" dirty="0" smtClean="0">
              <a:latin typeface="+mn-lt"/>
            </a:endParaRPr>
          </a:p>
          <a:p>
            <a:endParaRPr lang="en-GB" altLang="en-US" sz="1600" dirty="0" smtClean="0">
              <a:latin typeface="+mn-lt"/>
            </a:endParaRPr>
          </a:p>
          <a:p>
            <a:pPr marL="285750" indent="-285750">
              <a:buFont typeface="Arial" panose="020B0604020202020204" pitchFamily="34" charset="0"/>
              <a:buChar char="•"/>
            </a:pPr>
            <a:r>
              <a:rPr lang="en-GB" altLang="en-US" sz="1600" dirty="0" smtClean="0">
                <a:latin typeface="+mn-lt"/>
              </a:rPr>
              <a:t>Established in UK in 1981.</a:t>
            </a:r>
            <a:endParaRPr lang="en-GB" altLang="en-US" sz="1600" dirty="0">
              <a:latin typeface="+mn-lt"/>
            </a:endParaRPr>
          </a:p>
          <a:p>
            <a:pPr marL="285750" indent="-285750">
              <a:buFont typeface="Arial" panose="020B0604020202020204" pitchFamily="34" charset="0"/>
              <a:buChar char="•"/>
            </a:pPr>
            <a:endParaRPr lang="en-GB" altLang="en-US" sz="1600" dirty="0">
              <a:latin typeface="+mn-lt"/>
            </a:endParaRPr>
          </a:p>
          <a:p>
            <a:pPr marL="285750" indent="-285750">
              <a:buFont typeface="Arial" panose="020B0604020202020204" pitchFamily="34" charset="0"/>
              <a:buChar char="•"/>
            </a:pPr>
            <a:r>
              <a:rPr lang="en-GB" altLang="en-US" sz="1600" dirty="0">
                <a:latin typeface="+mn-lt"/>
              </a:rPr>
              <a:t>Launched in 2008  in India</a:t>
            </a:r>
          </a:p>
          <a:p>
            <a:pPr marL="285750" indent="-285750">
              <a:buFont typeface="Arial" panose="020B0604020202020204" pitchFamily="34" charset="0"/>
              <a:buChar char="•"/>
            </a:pPr>
            <a:endParaRPr lang="en-GB" altLang="en-US" sz="1600" dirty="0">
              <a:latin typeface="+mn-lt"/>
            </a:endParaRPr>
          </a:p>
          <a:p>
            <a:pPr marL="285750" indent="-285750">
              <a:buFont typeface="Arial" panose="020B0604020202020204" pitchFamily="34" charset="0"/>
              <a:buChar char="•"/>
            </a:pPr>
            <a:r>
              <a:rPr lang="en-GB" altLang="en-US" sz="1600" dirty="0">
                <a:latin typeface="+mn-lt"/>
              </a:rPr>
              <a:t>First company in Europe to offer a centralised “loss reporting service” for plastic cards</a:t>
            </a:r>
          </a:p>
          <a:p>
            <a:pPr marL="285750" indent="-285750">
              <a:buFont typeface="Arial" panose="020B0604020202020204" pitchFamily="34" charset="0"/>
              <a:buChar char="•"/>
            </a:pPr>
            <a:endParaRPr lang="en-GB" altLang="en-US" sz="1600" dirty="0">
              <a:latin typeface="+mn-lt"/>
            </a:endParaRPr>
          </a:p>
          <a:p>
            <a:pPr marL="285750" indent="-285750">
              <a:buFont typeface="Arial" panose="020B0604020202020204" pitchFamily="34" charset="0"/>
              <a:buChar char="•"/>
            </a:pPr>
            <a:r>
              <a:rPr lang="en-GB" altLang="en-US" sz="1600" dirty="0">
                <a:latin typeface="+mn-lt"/>
              </a:rPr>
              <a:t>The UK market leader in Card Protection</a:t>
            </a:r>
          </a:p>
          <a:p>
            <a:pPr marL="285750" indent="-285750">
              <a:buFont typeface="Arial" panose="020B0604020202020204" pitchFamily="34" charset="0"/>
              <a:buChar char="•"/>
            </a:pPr>
            <a:endParaRPr lang="en-GB" altLang="en-US" sz="1600" dirty="0">
              <a:latin typeface="+mn-lt"/>
            </a:endParaRPr>
          </a:p>
        </p:txBody>
      </p:sp>
      <p:pic>
        <p:nvPicPr>
          <p:cNvPr id="7" name="Picture 6"/>
          <p:cNvPicPr>
            <a:picLocks noChangeAspect="1"/>
          </p:cNvPicPr>
          <p:nvPr/>
        </p:nvPicPr>
        <p:blipFill>
          <a:blip r:embed="rId3"/>
          <a:stretch>
            <a:fillRect/>
          </a:stretch>
        </p:blipFill>
        <p:spPr>
          <a:xfrm>
            <a:off x="3962400" y="6477000"/>
            <a:ext cx="1038578" cy="3048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2057400"/>
            <a:ext cx="7753350" cy="609398"/>
          </a:xfrm>
          <a:prstGeom prst="rect">
            <a:avLst/>
          </a:prstGeom>
        </p:spPr>
        <p:txBody>
          <a:bodyPr wrap="square">
            <a:spAutoFit/>
          </a:bodyPr>
          <a:lstStyle/>
          <a:p>
            <a:pPr eaLnBrk="1" hangingPunct="1">
              <a:lnSpc>
                <a:spcPct val="80000"/>
              </a:lnSpc>
              <a:buClr>
                <a:schemeClr val="tx1"/>
              </a:buClr>
              <a:buSzPct val="100000"/>
              <a:defRPr/>
            </a:pPr>
            <a:r>
              <a:rPr lang="en-US" sz="1400" dirty="0" smtClean="0">
                <a:latin typeface="Calibri" panose="020F0502020204030204" pitchFamily="34" charset="0"/>
                <a:cs typeface="Arial" panose="020B0604020202020204" pitchFamily="34" charset="0"/>
              </a:rPr>
              <a:t>F-Secure Anti-Virus offers decent protection against the viruses, mal-ware and spy-ware which can infect your computer which means all your payments are secure. This is for single user sign on. It can either be installed on one PC or one Laptop and have 1 year validity.</a:t>
            </a:r>
            <a:endParaRPr lang="en-US" sz="1400" dirty="0">
              <a:effectLst>
                <a:outerShdw blurRad="38100" dist="38100" dir="2700000" algn="tl">
                  <a:srgbClr val="C0C0C0"/>
                </a:outerShdw>
              </a:effectLst>
              <a:latin typeface="Calibri" panose="020F0502020204030204" pitchFamily="34" charset="0"/>
              <a:cs typeface="Arial" panose="020B0604020202020204" pitchFamily="34" charset="0"/>
            </a:endParaRPr>
          </a:p>
        </p:txBody>
      </p:sp>
      <p:sp>
        <p:nvSpPr>
          <p:cNvPr id="5" name="Rectangle 4"/>
          <p:cNvSpPr/>
          <p:nvPr/>
        </p:nvSpPr>
        <p:spPr>
          <a:xfrm>
            <a:off x="3886200" y="1602100"/>
            <a:ext cx="999633" cy="369332"/>
          </a:xfrm>
          <a:prstGeom prst="rect">
            <a:avLst/>
          </a:prstGeom>
        </p:spPr>
        <p:txBody>
          <a:bodyPr wrap="none">
            <a:spAutoFit/>
          </a:bodyPr>
          <a:lstStyle/>
          <a:p>
            <a:r>
              <a:rPr lang="en-US" b="1" dirty="0">
                <a:latin typeface="+mn-lt"/>
                <a:cs typeface="Arial" panose="020B0604020202020204" pitchFamily="34" charset="0"/>
              </a:rPr>
              <a:t>F-Secure</a:t>
            </a:r>
            <a:endParaRPr lang="en-IN" dirty="0">
              <a:latin typeface="+mn-lt"/>
            </a:endParaRPr>
          </a:p>
        </p:txBody>
      </p:sp>
      <p:sp>
        <p:nvSpPr>
          <p:cNvPr id="6" name="Rectangle 5"/>
          <p:cNvSpPr/>
          <p:nvPr/>
        </p:nvSpPr>
        <p:spPr>
          <a:xfrm>
            <a:off x="228600" y="762000"/>
            <a:ext cx="4535537" cy="523220"/>
          </a:xfrm>
          <a:prstGeom prst="rect">
            <a:avLst/>
          </a:prstGeom>
        </p:spPr>
        <p:txBody>
          <a:bodyPr wrap="none">
            <a:spAutoFit/>
          </a:bodyPr>
          <a:lstStyle/>
          <a:p>
            <a:r>
              <a:rPr lang="en-US" sz="2800" b="1" dirty="0" smtClean="0">
                <a:solidFill>
                  <a:schemeClr val="bg1"/>
                </a:solidFill>
                <a:latin typeface="+mn-lt"/>
                <a:cs typeface="Arial" panose="020B0604020202020204" pitchFamily="34" charset="0"/>
              </a:rPr>
              <a:t>Card Protection Plan benefits</a:t>
            </a:r>
            <a:endParaRPr lang="en-IN" sz="2800" dirty="0">
              <a:latin typeface="+mn-lt"/>
            </a:endParaRPr>
          </a:p>
        </p:txBody>
      </p:sp>
      <p:pic>
        <p:nvPicPr>
          <p:cNvPr id="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603261"/>
            <a:ext cx="2133600" cy="113014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990600" y="3078260"/>
            <a:ext cx="1753557" cy="369332"/>
          </a:xfrm>
          <a:prstGeom prst="rect">
            <a:avLst/>
          </a:prstGeom>
        </p:spPr>
        <p:txBody>
          <a:bodyPr wrap="none">
            <a:spAutoFit/>
          </a:bodyPr>
          <a:lstStyle/>
          <a:p>
            <a:r>
              <a:rPr lang="en-US" b="1" dirty="0" smtClean="0">
                <a:latin typeface="+mn-lt"/>
                <a:cs typeface="Arial" panose="020B0604020202020204" pitchFamily="34" charset="0"/>
              </a:rPr>
              <a:t>Optional Service</a:t>
            </a:r>
            <a:endParaRPr lang="en-IN" dirty="0">
              <a:latin typeface="+mn-lt"/>
            </a:endParaRPr>
          </a:p>
        </p:txBody>
      </p:sp>
      <p:sp>
        <p:nvSpPr>
          <p:cNvPr id="9" name="Rectangle 8"/>
          <p:cNvSpPr/>
          <p:nvPr/>
        </p:nvSpPr>
        <p:spPr>
          <a:xfrm>
            <a:off x="358850" y="3514686"/>
            <a:ext cx="5813349" cy="613694"/>
          </a:xfrm>
          <a:prstGeom prst="rect">
            <a:avLst/>
          </a:prstGeom>
        </p:spPr>
        <p:txBody>
          <a:bodyPr wrap="square">
            <a:spAutoFit/>
          </a:bodyPr>
          <a:lstStyle/>
          <a:p>
            <a:pPr eaLnBrk="1" hangingPunct="1">
              <a:lnSpc>
                <a:spcPct val="80000"/>
              </a:lnSpc>
              <a:buClr>
                <a:schemeClr val="tx1"/>
              </a:buClr>
              <a:buSzPct val="100000"/>
              <a:defRPr/>
            </a:pPr>
            <a:r>
              <a:rPr lang="en-US" sz="1400" dirty="0">
                <a:latin typeface="Calibri" panose="020F0502020204030204" pitchFamily="34" charset="0"/>
                <a:cs typeface="Arial" panose="020B0604020202020204" pitchFamily="34" charset="0"/>
              </a:rPr>
              <a:t>Registered Documents numbers can be  registered with CPP as and when customer  reports loss of documents, information can be provided to customer.</a:t>
            </a:r>
          </a:p>
        </p:txBody>
      </p:sp>
      <p:pic>
        <p:nvPicPr>
          <p:cNvPr id="1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57" y="4350478"/>
            <a:ext cx="2752725" cy="17526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1" name="Picture 13" descr="ANd9GcQGo9bLKGm5nuRpT8UyVAmBfwFLoBsSK5mjTpX5gbSzED738W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675" y="4350478"/>
            <a:ext cx="2819400" cy="17526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12" name="TextBox 12"/>
          <p:cNvSpPr txBox="1">
            <a:spLocks noChangeArrowheads="1"/>
          </p:cNvSpPr>
          <p:nvPr/>
        </p:nvSpPr>
        <p:spPr bwMode="auto">
          <a:xfrm>
            <a:off x="199267" y="6304002"/>
            <a:ext cx="80303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dirty="0">
                <a:latin typeface="+mn-lt"/>
              </a:rPr>
              <a:t>Note</a:t>
            </a:r>
            <a:r>
              <a:rPr lang="en-US" altLang="en-US" sz="1600" dirty="0">
                <a:latin typeface="+mn-lt"/>
              </a:rPr>
              <a:t>:   </a:t>
            </a:r>
            <a:r>
              <a:rPr lang="en-US" altLang="en-US" sz="1400" dirty="0">
                <a:latin typeface="Calibri" panose="020F0502020204030204" pitchFamily="34" charset="0"/>
                <a:cs typeface="Arial" panose="020B0604020202020204" pitchFamily="34" charset="0"/>
              </a:rPr>
              <a:t>Any document that has a serial number attached to it can be registered. </a:t>
            </a:r>
            <a:r>
              <a:rPr lang="en-US" altLang="en-US" sz="1400" dirty="0" smtClean="0">
                <a:latin typeface="Calibri" panose="020F0502020204030204" pitchFamily="34" charset="0"/>
                <a:cs typeface="Arial" panose="020B0604020202020204" pitchFamily="34" charset="0"/>
              </a:rPr>
              <a:t>Customer </a:t>
            </a:r>
            <a:r>
              <a:rPr lang="en-US" altLang="en-US" sz="1400" dirty="0">
                <a:latin typeface="Calibri" panose="020F0502020204030204" pitchFamily="34" charset="0"/>
                <a:cs typeface="Arial" panose="020B0604020202020204" pitchFamily="34" charset="0"/>
              </a:rPr>
              <a:t>may </a:t>
            </a:r>
            <a:r>
              <a:rPr lang="en-US" altLang="en-US" sz="1400" dirty="0" smtClean="0">
                <a:latin typeface="Calibri" panose="020F0502020204030204" pitchFamily="34" charset="0"/>
                <a:cs typeface="Arial" panose="020B0604020202020204" pitchFamily="34" charset="0"/>
              </a:rPr>
              <a:t>register    </a:t>
            </a:r>
            <a:r>
              <a:rPr lang="en-US" altLang="en-US" sz="1400" dirty="0">
                <a:latin typeface="Calibri" panose="020F0502020204030204" pitchFamily="34" charset="0"/>
                <a:cs typeface="Arial" panose="020B0604020202020204" pitchFamily="34" charset="0"/>
              </a:rPr>
              <a:t>document from Online portal as well</a:t>
            </a:r>
          </a:p>
          <a:p>
            <a:endParaRPr lang="en-US" altLang="en-US" sz="1400" dirty="0">
              <a:latin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488731" y="1993462"/>
          <a:ext cx="8261131" cy="196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3962400" y="6549788"/>
            <a:ext cx="1038578" cy="304800"/>
          </a:xfrm>
          <a:prstGeom prst="rect">
            <a:avLst/>
          </a:prstGeom>
        </p:spPr>
      </p:pic>
      <p:graphicFrame>
        <p:nvGraphicFramePr>
          <p:cNvPr id="5" name="Diagram 4"/>
          <p:cNvGraphicFramePr/>
          <p:nvPr/>
        </p:nvGraphicFramePr>
        <p:xfrm>
          <a:off x="488730" y="4113106"/>
          <a:ext cx="8261131" cy="19689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Rectangle 6"/>
          <p:cNvSpPr/>
          <p:nvPr/>
        </p:nvSpPr>
        <p:spPr>
          <a:xfrm>
            <a:off x="228600" y="762000"/>
            <a:ext cx="4535537" cy="523220"/>
          </a:xfrm>
          <a:prstGeom prst="rect">
            <a:avLst/>
          </a:prstGeom>
        </p:spPr>
        <p:txBody>
          <a:bodyPr wrap="none">
            <a:spAutoFit/>
          </a:bodyPr>
          <a:lstStyle/>
          <a:p>
            <a:r>
              <a:rPr lang="en-US" sz="2800" b="1" dirty="0" smtClean="0">
                <a:solidFill>
                  <a:schemeClr val="bg1"/>
                </a:solidFill>
                <a:latin typeface="+mn-lt"/>
                <a:cs typeface="Arial" panose="020B0604020202020204" pitchFamily="34" charset="0"/>
              </a:rPr>
              <a:t>Card Protection Plan benefits</a:t>
            </a:r>
            <a:endParaRPr lang="en-IN" sz="2800" dirty="0">
              <a:latin typeface="+mn-lt"/>
            </a:endParaRPr>
          </a:p>
        </p:txBody>
      </p:sp>
      <p:sp>
        <p:nvSpPr>
          <p:cNvPr id="9" name="Rectangle 8"/>
          <p:cNvSpPr/>
          <p:nvPr/>
        </p:nvSpPr>
        <p:spPr>
          <a:xfrm>
            <a:off x="3477022" y="1465651"/>
            <a:ext cx="2009333" cy="369332"/>
          </a:xfrm>
          <a:prstGeom prst="rect">
            <a:avLst/>
          </a:prstGeom>
        </p:spPr>
        <p:txBody>
          <a:bodyPr wrap="none">
            <a:spAutoFit/>
          </a:bodyPr>
          <a:lstStyle/>
          <a:p>
            <a:r>
              <a:rPr lang="en-US" b="1" dirty="0" smtClean="0">
                <a:latin typeface="+mn-lt"/>
                <a:cs typeface="Arial" panose="020B0604020202020204" pitchFamily="34" charset="0"/>
              </a:rPr>
              <a:t>Additional Services</a:t>
            </a:r>
            <a:endParaRPr lang="en-IN" dirty="0">
              <a:latin typeface="+mn-lt"/>
            </a:endParaRPr>
          </a:p>
        </p:txBody>
      </p:sp>
      <p:sp>
        <p:nvSpPr>
          <p:cNvPr id="2" name="Rectangle 1"/>
          <p:cNvSpPr/>
          <p:nvPr/>
        </p:nvSpPr>
        <p:spPr>
          <a:xfrm>
            <a:off x="228600" y="6240523"/>
            <a:ext cx="8521261" cy="307777"/>
          </a:xfrm>
          <a:prstGeom prst="rect">
            <a:avLst/>
          </a:prstGeom>
        </p:spPr>
        <p:txBody>
          <a:bodyPr wrap="square">
            <a:spAutoFit/>
          </a:bodyPr>
          <a:lstStyle/>
          <a:p>
            <a:pPr eaLnBrk="1" hangingPunct="1">
              <a:defRPr/>
            </a:pPr>
            <a:r>
              <a:rPr lang="en-IN" sz="1400" dirty="0">
                <a:latin typeface="+mn-lt"/>
                <a:cs typeface="Arial" panose="020B0604020202020204" pitchFamily="34" charset="0"/>
              </a:rPr>
              <a:t>Note:-SMS2Talk and Personal Case Officer service (Only in Premium &amp; Platinum plan)</a:t>
            </a:r>
            <a:endParaRPr lang="en-US" sz="1400" dirty="0">
              <a:latin typeface="+mn-lt"/>
              <a:cs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762000"/>
            <a:ext cx="4535537" cy="523220"/>
          </a:xfrm>
          <a:prstGeom prst="rect">
            <a:avLst/>
          </a:prstGeom>
        </p:spPr>
        <p:txBody>
          <a:bodyPr wrap="none">
            <a:spAutoFit/>
          </a:bodyPr>
          <a:lstStyle/>
          <a:p>
            <a:r>
              <a:rPr lang="en-US" sz="2800" b="1" dirty="0" smtClean="0">
                <a:solidFill>
                  <a:schemeClr val="bg1"/>
                </a:solidFill>
                <a:latin typeface="+mn-lt"/>
                <a:cs typeface="Arial" panose="020B0604020202020204" pitchFamily="34" charset="0"/>
              </a:rPr>
              <a:t>Card Protection Plan benefits</a:t>
            </a:r>
            <a:endParaRPr lang="en-IN" sz="2800" dirty="0">
              <a:latin typeface="+mn-lt"/>
            </a:endParaRPr>
          </a:p>
        </p:txBody>
      </p:sp>
      <p:sp>
        <p:nvSpPr>
          <p:cNvPr id="5" name="Rectangle 4"/>
          <p:cNvSpPr/>
          <p:nvPr/>
        </p:nvSpPr>
        <p:spPr>
          <a:xfrm>
            <a:off x="3429000" y="1524000"/>
            <a:ext cx="2326278" cy="369332"/>
          </a:xfrm>
          <a:prstGeom prst="rect">
            <a:avLst/>
          </a:prstGeom>
        </p:spPr>
        <p:txBody>
          <a:bodyPr wrap="none">
            <a:spAutoFit/>
          </a:bodyPr>
          <a:lstStyle/>
          <a:p>
            <a:r>
              <a:rPr lang="en-US" b="1" dirty="0" smtClean="0">
                <a:cs typeface="Arial" panose="020B0604020202020204" pitchFamily="34" charset="0"/>
              </a:rPr>
              <a:t>Additional Services</a:t>
            </a:r>
            <a:endParaRPr lang="en-IN" dirty="0"/>
          </a:p>
        </p:txBody>
      </p:sp>
      <p:sp>
        <p:nvSpPr>
          <p:cNvPr id="6" name="Rectangle 5"/>
          <p:cNvSpPr/>
          <p:nvPr/>
        </p:nvSpPr>
        <p:spPr>
          <a:xfrm>
            <a:off x="457200" y="2362200"/>
            <a:ext cx="8458200" cy="1415772"/>
          </a:xfrm>
          <a:prstGeom prst="rect">
            <a:avLst/>
          </a:prstGeom>
        </p:spPr>
        <p:txBody>
          <a:bodyPr wrap="square">
            <a:spAutoFit/>
          </a:bodyPr>
          <a:lstStyle/>
          <a:p>
            <a:pPr eaLnBrk="1" hangingPunct="1"/>
            <a:r>
              <a:rPr lang="en-US" altLang="en-US" sz="2400" b="1" u="sng" dirty="0">
                <a:latin typeface="Calibri" panose="020F0502020204030204" pitchFamily="34" charset="0"/>
              </a:rPr>
              <a:t>Call retrieval service</a:t>
            </a:r>
            <a:r>
              <a:rPr lang="en-US" altLang="en-US" sz="2400" b="1" dirty="0">
                <a:latin typeface="Calibri" panose="020F0502020204030204" pitchFamily="34" charset="0"/>
              </a:rPr>
              <a:t>:-</a:t>
            </a:r>
            <a:r>
              <a:rPr lang="en-US" altLang="en-US" sz="2000" b="1" dirty="0">
                <a:latin typeface="Calibri" panose="020F0502020204030204" pitchFamily="34" charset="0"/>
              </a:rPr>
              <a:t> </a:t>
            </a:r>
            <a:endParaRPr lang="en-US" altLang="en-US" sz="2000" b="1" dirty="0" smtClean="0">
              <a:latin typeface="Calibri" panose="020F0502020204030204" pitchFamily="34" charset="0"/>
            </a:endParaRPr>
          </a:p>
          <a:p>
            <a:pPr eaLnBrk="1" hangingPunct="1"/>
            <a:endParaRPr lang="en-US" altLang="en-US" sz="2000" b="1" dirty="0">
              <a:latin typeface="Calibri" panose="020F0502020204030204" pitchFamily="34" charset="0"/>
            </a:endParaRPr>
          </a:p>
          <a:p>
            <a:pPr marL="0" lvl="1" eaLnBrk="1" hangingPunct="1"/>
            <a:r>
              <a:rPr lang="en-US" altLang="en-US" sz="1400" dirty="0">
                <a:latin typeface="Calibri" panose="020F0502020204030204" pitchFamily="34" charset="0"/>
              </a:rPr>
              <a:t>Incase customer lost his/her card (Not to be shared proactively) and called CPP toll free number and ask for a new card, then CPP will directly transfer the call to the respective Bank for replacement of a lost card without facing any IVR. (Not to be shared proactively)</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752600"/>
            <a:ext cx="1340861" cy="2032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28600" y="762000"/>
            <a:ext cx="4535537" cy="523220"/>
          </a:xfrm>
          <a:prstGeom prst="rect">
            <a:avLst/>
          </a:prstGeom>
        </p:spPr>
        <p:txBody>
          <a:bodyPr wrap="none">
            <a:spAutoFit/>
          </a:bodyPr>
          <a:lstStyle/>
          <a:p>
            <a:r>
              <a:rPr lang="en-US" sz="2800" b="1" dirty="0" smtClean="0">
                <a:solidFill>
                  <a:schemeClr val="bg1"/>
                </a:solidFill>
                <a:latin typeface="+mn-lt"/>
                <a:cs typeface="Arial" panose="020B0604020202020204" pitchFamily="34" charset="0"/>
              </a:rPr>
              <a:t>Card Protection Plan benefits</a:t>
            </a:r>
            <a:endParaRPr lang="en-IN" sz="2800" dirty="0">
              <a:latin typeface="+mn-lt"/>
            </a:endParaRPr>
          </a:p>
        </p:txBody>
      </p:sp>
      <p:sp>
        <p:nvSpPr>
          <p:cNvPr id="6" name="Rectangle 5"/>
          <p:cNvSpPr/>
          <p:nvPr/>
        </p:nvSpPr>
        <p:spPr>
          <a:xfrm>
            <a:off x="2889265" y="1752600"/>
            <a:ext cx="3749744" cy="369332"/>
          </a:xfrm>
          <a:prstGeom prst="rect">
            <a:avLst/>
          </a:prstGeom>
        </p:spPr>
        <p:txBody>
          <a:bodyPr wrap="none">
            <a:spAutoFit/>
          </a:bodyPr>
          <a:lstStyle/>
          <a:p>
            <a:r>
              <a:rPr lang="en-US" b="1" dirty="0" smtClean="0">
                <a:cs typeface="Arial" panose="020B0604020202020204" pitchFamily="34" charset="0"/>
              </a:rPr>
              <a:t>How to register cards with CPP?</a:t>
            </a:r>
            <a:endParaRPr lang="en-IN" dirty="0"/>
          </a:p>
        </p:txBody>
      </p:sp>
      <p:sp>
        <p:nvSpPr>
          <p:cNvPr id="7" name="Rectangle 6"/>
          <p:cNvSpPr/>
          <p:nvPr/>
        </p:nvSpPr>
        <p:spPr>
          <a:xfrm>
            <a:off x="228600" y="2305616"/>
            <a:ext cx="6629400" cy="1692771"/>
          </a:xfrm>
          <a:prstGeom prst="rect">
            <a:avLst/>
          </a:prstGeom>
        </p:spPr>
        <p:txBody>
          <a:bodyPr wrap="square">
            <a:spAutoFit/>
          </a:bodyPr>
          <a:lstStyle/>
          <a:p>
            <a:pPr marL="342900" indent="-342900" eaLnBrk="1" hangingPunct="1">
              <a:buFont typeface="Wingdings" panose="05000000000000000000" pitchFamily="2" charset="2"/>
              <a:buChar char="q"/>
            </a:pPr>
            <a:r>
              <a:rPr lang="en-US" altLang="en-US" b="1" u="sng" dirty="0">
                <a:latin typeface="Calibri" panose="020F0502020204030204" pitchFamily="34" charset="0"/>
              </a:rPr>
              <a:t>Tele-registration line</a:t>
            </a:r>
            <a:r>
              <a:rPr lang="en-US" altLang="en-US" b="1" dirty="0">
                <a:latin typeface="Calibri" panose="020F0502020204030204" pitchFamily="34" charset="0"/>
              </a:rPr>
              <a:t>:- </a:t>
            </a:r>
            <a:endParaRPr lang="en-US" altLang="en-US" b="1" dirty="0" smtClean="0">
              <a:latin typeface="Calibri" panose="020F0502020204030204" pitchFamily="34" charset="0"/>
            </a:endParaRPr>
          </a:p>
          <a:p>
            <a:pPr eaLnBrk="1" hangingPunct="1"/>
            <a:endParaRPr lang="en-US" altLang="en-US" sz="2400" b="1" dirty="0">
              <a:latin typeface="Calibri" panose="020F0502020204030204" pitchFamily="34" charset="0"/>
            </a:endParaRPr>
          </a:p>
          <a:p>
            <a:pPr eaLnBrk="1" hangingPunct="1"/>
            <a:r>
              <a:rPr lang="en-US" altLang="en-US" sz="1400" dirty="0">
                <a:latin typeface="Calibri" panose="020F0502020204030204" pitchFamily="34" charset="0"/>
              </a:rPr>
              <a:t>Customer can register his/her all cards by-own by calling CPP helpline number and also by visiting the web site he/she can edit the profile info also.</a:t>
            </a:r>
          </a:p>
          <a:p>
            <a:pPr marL="0" lvl="1" eaLnBrk="1" hangingPunct="1"/>
            <a:r>
              <a:rPr lang="en-US" altLang="en-US" sz="1400" dirty="0">
                <a:latin typeface="Calibri" panose="020F0502020204030204" pitchFamily="34" charset="0"/>
              </a:rPr>
              <a:t>(Not to be shared proactively)</a:t>
            </a:r>
          </a:p>
          <a:p>
            <a:pPr eaLnBrk="1" hangingPunct="1"/>
            <a:endParaRPr lang="en-US" altLang="en-US" sz="2000" dirty="0">
              <a:latin typeface="Calibri" panose="020F0502020204030204" pitchFamily="34" charset="0"/>
            </a:endParaRPr>
          </a:p>
        </p:txBody>
      </p:sp>
      <p:sp>
        <p:nvSpPr>
          <p:cNvPr id="8" name="Rectangle 7"/>
          <p:cNvSpPr/>
          <p:nvPr/>
        </p:nvSpPr>
        <p:spPr>
          <a:xfrm>
            <a:off x="260796" y="3784873"/>
            <a:ext cx="6902003" cy="1138773"/>
          </a:xfrm>
          <a:prstGeom prst="rect">
            <a:avLst/>
          </a:prstGeom>
        </p:spPr>
        <p:txBody>
          <a:bodyPr wrap="square">
            <a:spAutoFit/>
          </a:bodyPr>
          <a:lstStyle/>
          <a:p>
            <a:pPr marL="342900" indent="-342900" eaLnBrk="1" hangingPunct="1">
              <a:buFont typeface="Wingdings" panose="05000000000000000000" pitchFamily="2" charset="2"/>
              <a:buChar char="q"/>
            </a:pPr>
            <a:r>
              <a:rPr lang="en-US" altLang="en-US" b="1" u="sng" dirty="0">
                <a:latin typeface="Calibri" panose="020F0502020204030204" pitchFamily="34" charset="0"/>
              </a:rPr>
              <a:t>Online membership area</a:t>
            </a:r>
            <a:r>
              <a:rPr lang="en-US" altLang="en-US" b="1" dirty="0">
                <a:latin typeface="Calibri" panose="020F0502020204030204" pitchFamily="34" charset="0"/>
              </a:rPr>
              <a:t>:- </a:t>
            </a:r>
            <a:endParaRPr lang="en-US" altLang="en-US" b="1" dirty="0" smtClean="0">
              <a:latin typeface="Calibri" panose="020F0502020204030204" pitchFamily="34" charset="0"/>
            </a:endParaRPr>
          </a:p>
          <a:p>
            <a:pPr eaLnBrk="1" hangingPunct="1"/>
            <a:r>
              <a:rPr lang="en-US" altLang="en-US" sz="2000" b="1" dirty="0" smtClean="0">
                <a:latin typeface="Calibri" panose="020F0502020204030204" pitchFamily="34" charset="0"/>
              </a:rPr>
              <a:t> </a:t>
            </a:r>
            <a:endParaRPr lang="en-US" altLang="en-US" sz="2000" b="1" dirty="0">
              <a:latin typeface="Calibri" panose="020F0502020204030204" pitchFamily="34" charset="0"/>
            </a:endParaRPr>
          </a:p>
          <a:p>
            <a:pPr eaLnBrk="1" hangingPunct="1"/>
            <a:r>
              <a:rPr lang="en-US" altLang="en-US" sz="1400" dirty="0">
                <a:latin typeface="Calibri" panose="020F0502020204030204" pitchFamily="34" charset="0"/>
              </a:rPr>
              <a:t>Customer can register all his/her cards after receiving welcome kit by visiting CPP web site, this service customer can use as self service portal.   </a:t>
            </a:r>
            <a:r>
              <a:rPr lang="en-US" altLang="en-US" sz="1400" b="1" dirty="0">
                <a:latin typeface="Calibri" panose="020F0502020204030204" pitchFamily="34" charset="0"/>
              </a:rPr>
              <a:t> </a:t>
            </a:r>
          </a:p>
        </p:txBody>
      </p:sp>
      <p:sp>
        <p:nvSpPr>
          <p:cNvPr id="9" name="Rectangle 8"/>
          <p:cNvSpPr/>
          <p:nvPr/>
        </p:nvSpPr>
        <p:spPr>
          <a:xfrm>
            <a:off x="228600" y="5108312"/>
            <a:ext cx="7848600" cy="1077218"/>
          </a:xfrm>
          <a:prstGeom prst="rect">
            <a:avLst/>
          </a:prstGeom>
        </p:spPr>
        <p:txBody>
          <a:bodyPr wrap="square">
            <a:spAutoFit/>
          </a:bodyPr>
          <a:lstStyle/>
          <a:p>
            <a:pPr marL="342900" indent="-342900" eaLnBrk="1" hangingPunct="1">
              <a:buFont typeface="Wingdings" panose="05000000000000000000" pitchFamily="2" charset="2"/>
              <a:buChar char="q"/>
            </a:pPr>
            <a:r>
              <a:rPr lang="en-US" altLang="en-US" b="1" u="sng" dirty="0" smtClean="0">
                <a:latin typeface="Calibri" panose="020F0502020204030204" pitchFamily="34" charset="0"/>
              </a:rPr>
              <a:t>Registration Form</a:t>
            </a:r>
            <a:r>
              <a:rPr lang="en-US" altLang="en-US" b="1" dirty="0" smtClean="0">
                <a:latin typeface="Calibri" panose="020F0502020204030204" pitchFamily="34" charset="0"/>
              </a:rPr>
              <a:t>:-</a:t>
            </a:r>
          </a:p>
          <a:p>
            <a:pPr marL="342900" indent="-342900" eaLnBrk="1" hangingPunct="1">
              <a:buFont typeface="Wingdings" panose="05000000000000000000" pitchFamily="2" charset="2"/>
              <a:buChar char="q"/>
            </a:pPr>
            <a:endParaRPr lang="en-US" altLang="en-US" b="1" dirty="0">
              <a:latin typeface="Calibri" panose="020F0502020204030204" pitchFamily="34" charset="0"/>
            </a:endParaRPr>
          </a:p>
          <a:p>
            <a:pPr eaLnBrk="1" hangingPunct="1"/>
            <a:r>
              <a:rPr lang="en-US" altLang="en-US" sz="1400" dirty="0">
                <a:latin typeface="Calibri" panose="020F0502020204030204" pitchFamily="34" charset="0"/>
              </a:rPr>
              <a:t>Customer will receive registration </a:t>
            </a:r>
            <a:r>
              <a:rPr lang="en-US" altLang="en-US" sz="1400" dirty="0" smtClean="0">
                <a:latin typeface="Calibri" panose="020F0502020204030204" pitchFamily="34" charset="0"/>
              </a:rPr>
              <a:t>form in Welcome kit after amount charge as a </a:t>
            </a:r>
            <a:r>
              <a:rPr lang="en-US" sz="1400" dirty="0" smtClean="0">
                <a:latin typeface="Calibri" panose="020F0502020204030204" pitchFamily="34" charset="0"/>
                <a:cs typeface="Arial" panose="020B0604020202020204" pitchFamily="34" charset="0"/>
              </a:rPr>
              <a:t>soft </a:t>
            </a:r>
            <a:r>
              <a:rPr lang="en-US" sz="1400" dirty="0">
                <a:latin typeface="Calibri" panose="020F0502020204030204" pitchFamily="34" charset="0"/>
                <a:cs typeface="Arial" panose="020B0604020202020204" pitchFamily="34" charset="0"/>
              </a:rPr>
              <a:t>copy on customer’s registered E-mail address within 7 working </a:t>
            </a:r>
            <a:r>
              <a:rPr lang="en-US" sz="1400" dirty="0" smtClean="0">
                <a:latin typeface="Calibri" panose="020F0502020204030204" pitchFamily="34" charset="0"/>
                <a:cs typeface="Arial" panose="020B0604020202020204" pitchFamily="34" charset="0"/>
              </a:rPr>
              <a:t>days </a:t>
            </a:r>
            <a:r>
              <a:rPr lang="en-US" altLang="en-US" sz="1400" dirty="0" smtClean="0">
                <a:latin typeface="Calibri" panose="020F0502020204030204" pitchFamily="34" charset="0"/>
              </a:rPr>
              <a:t> post CPP membership activation. </a:t>
            </a:r>
            <a:endParaRPr lang="en-US" altLang="en-US" sz="14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1905000"/>
            <a:ext cx="1573188" cy="369332"/>
          </a:xfrm>
          <a:prstGeom prst="rect">
            <a:avLst/>
          </a:prstGeom>
        </p:spPr>
        <p:txBody>
          <a:bodyPr wrap="none">
            <a:spAutoFit/>
          </a:bodyPr>
          <a:lstStyle/>
          <a:p>
            <a:pPr eaLnBrk="1" hangingPunct="1">
              <a:defRPr/>
            </a:pPr>
            <a:r>
              <a:rPr lang="en-US" b="1" u="sng" dirty="0">
                <a:latin typeface="+mn-lt"/>
                <a:cs typeface="Arial" panose="020B0604020202020204" pitchFamily="34" charset="0"/>
              </a:rPr>
              <a:t>Auto Renewal </a:t>
            </a:r>
          </a:p>
        </p:txBody>
      </p:sp>
      <p:sp>
        <p:nvSpPr>
          <p:cNvPr id="6" name="Rectangle 5"/>
          <p:cNvSpPr/>
          <p:nvPr/>
        </p:nvSpPr>
        <p:spPr>
          <a:xfrm>
            <a:off x="609600" y="5582056"/>
            <a:ext cx="7848600" cy="523220"/>
          </a:xfrm>
          <a:prstGeom prst="rect">
            <a:avLst/>
          </a:prstGeom>
        </p:spPr>
        <p:txBody>
          <a:bodyPr wrap="square">
            <a:spAutoFit/>
          </a:bodyPr>
          <a:lstStyle/>
          <a:p>
            <a:pPr eaLnBrk="1" hangingPunct="1"/>
            <a:r>
              <a:rPr lang="en-US" altLang="en-US" sz="1400" dirty="0">
                <a:latin typeface="Calibri" panose="020F0502020204030204" pitchFamily="34" charset="0"/>
              </a:rPr>
              <a:t>While applying SBI card, you have opt for better information of card protection plan due to which CPP assistance services introduces “Card Protection Plan.” In this service, you will get 10 important benefits.</a:t>
            </a:r>
          </a:p>
        </p:txBody>
      </p:sp>
      <p:sp>
        <p:nvSpPr>
          <p:cNvPr id="7" name="Rectangle 6"/>
          <p:cNvSpPr/>
          <p:nvPr/>
        </p:nvSpPr>
        <p:spPr>
          <a:xfrm>
            <a:off x="228600" y="762000"/>
            <a:ext cx="4535537" cy="523220"/>
          </a:xfrm>
          <a:prstGeom prst="rect">
            <a:avLst/>
          </a:prstGeom>
        </p:spPr>
        <p:txBody>
          <a:bodyPr wrap="none">
            <a:spAutoFit/>
          </a:bodyPr>
          <a:lstStyle/>
          <a:p>
            <a:r>
              <a:rPr lang="en-US" sz="2800" b="1" dirty="0" smtClean="0">
                <a:solidFill>
                  <a:schemeClr val="bg1"/>
                </a:solidFill>
                <a:latin typeface="+mn-lt"/>
                <a:cs typeface="Arial" panose="020B0604020202020204" pitchFamily="34" charset="0"/>
              </a:rPr>
              <a:t>Card Protection Plan benefits</a:t>
            </a:r>
            <a:endParaRPr lang="en-IN" sz="2800" dirty="0">
              <a:latin typeface="+mn-lt"/>
            </a:endParaRPr>
          </a:p>
        </p:txBody>
      </p:sp>
      <p:sp>
        <p:nvSpPr>
          <p:cNvPr id="8" name="Rectangle 7"/>
          <p:cNvSpPr/>
          <p:nvPr/>
        </p:nvSpPr>
        <p:spPr>
          <a:xfrm>
            <a:off x="304800" y="2497749"/>
            <a:ext cx="8305800" cy="2031325"/>
          </a:xfrm>
          <a:prstGeom prst="rect">
            <a:avLst/>
          </a:prstGeom>
        </p:spPr>
        <p:txBody>
          <a:bodyPr wrap="square">
            <a:spAutoFit/>
          </a:bodyPr>
          <a:lstStyle/>
          <a:p>
            <a:pPr algn="ctr">
              <a:spcAft>
                <a:spcPts val="0"/>
              </a:spcAft>
            </a:pPr>
            <a:r>
              <a:rPr lang="en-US" sz="1400" dirty="0">
                <a:latin typeface="+mn-lt"/>
                <a:ea typeface="Times New Roman" panose="02020603050405020304" pitchFamily="18" charset="0"/>
              </a:rPr>
              <a:t>CPP Membership is valid for one year, and this is an auto renewal membership registered under recurring transaction mandate. This mandate will be valid till the time you chose to continue with CPP plan and mandate is valid for a sum of Rs. XXX (CPP Plan) up to maximum chargeable value Rs. 5000 in order to avoid renewal lapses in subsequent years</a:t>
            </a:r>
            <a:r>
              <a:rPr lang="en-US" sz="1400" dirty="0" smtClean="0">
                <a:latin typeface="+mn-lt"/>
                <a:ea typeface="Times New Roman" panose="02020603050405020304" pitchFamily="18" charset="0"/>
              </a:rPr>
              <a:t>.</a:t>
            </a:r>
          </a:p>
          <a:p>
            <a:pPr algn="ctr">
              <a:spcAft>
                <a:spcPts val="0"/>
              </a:spcAft>
            </a:pPr>
            <a:r>
              <a:rPr lang="en-US" sz="1400" dirty="0" smtClean="0">
                <a:latin typeface="+mn-lt"/>
                <a:ea typeface="Times New Roman" panose="02020603050405020304" pitchFamily="18" charset="0"/>
              </a:rPr>
              <a:t> </a:t>
            </a:r>
            <a:endParaRPr lang="en-IN" sz="1600" dirty="0">
              <a:latin typeface="+mn-lt"/>
              <a:ea typeface="Times New Roman" panose="02020603050405020304" pitchFamily="18" charset="0"/>
            </a:endParaRPr>
          </a:p>
          <a:p>
            <a:pPr algn="ctr"/>
            <a:r>
              <a:rPr lang="en-US" sz="1400" dirty="0">
                <a:latin typeface="+mn-lt"/>
                <a:ea typeface="Times New Roman" panose="02020603050405020304" pitchFamily="18" charset="0"/>
                <a:cs typeface="Times New Roman" panose="02020603050405020304" pitchFamily="18" charset="0"/>
              </a:rPr>
              <a:t>45 days prior to renewal, a renewal intimation letter, email and SMS will be sent to you.  Please ignore if you wish to renew the policy and the membership will renew automatically and charged to your SBI Card/ TATA Card, and if not please call SBI Card helpline or CPP customer service number and ask to not renew the membership. CPP is an optional plan and not mandatory</a:t>
            </a:r>
            <a:endParaRPr lang="en-IN" sz="1400" dirty="0">
              <a:latin typeface="+mn-lt"/>
            </a:endParaRPr>
          </a:p>
        </p:txBody>
      </p:sp>
      <p:sp>
        <p:nvSpPr>
          <p:cNvPr id="9" name="Rectangle 8"/>
          <p:cNvSpPr/>
          <p:nvPr/>
        </p:nvSpPr>
        <p:spPr>
          <a:xfrm>
            <a:off x="3575663" y="5181600"/>
            <a:ext cx="822661" cy="369332"/>
          </a:xfrm>
          <a:prstGeom prst="rect">
            <a:avLst/>
          </a:prstGeom>
        </p:spPr>
        <p:txBody>
          <a:bodyPr wrap="none">
            <a:spAutoFit/>
          </a:bodyPr>
          <a:lstStyle/>
          <a:p>
            <a:pPr algn="ctr" eaLnBrk="1" hangingPunct="1">
              <a:defRPr/>
            </a:pPr>
            <a:r>
              <a:rPr lang="en-US" b="1" u="sng" dirty="0" smtClean="0">
                <a:latin typeface="+mn-lt"/>
              </a:rPr>
              <a:t>Tie up</a:t>
            </a:r>
            <a:r>
              <a:rPr lang="en-US" b="1" u="sng" dirty="0" smtClean="0">
                <a:latin typeface="+mn-lt"/>
                <a:cs typeface="Arial" panose="020B0604020202020204" pitchFamily="34" charset="0"/>
              </a:rPr>
              <a:t> </a:t>
            </a:r>
            <a:endParaRPr lang="en-US" b="1" u="sng" dirty="0">
              <a:latin typeface="+mn-lt"/>
              <a:cs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33800" y="1598423"/>
            <a:ext cx="1395190" cy="369332"/>
          </a:xfrm>
          <a:prstGeom prst="rect">
            <a:avLst/>
          </a:prstGeom>
        </p:spPr>
        <p:txBody>
          <a:bodyPr wrap="none">
            <a:spAutoFit/>
          </a:bodyPr>
          <a:lstStyle/>
          <a:p>
            <a:pPr eaLnBrk="1" hangingPunct="1">
              <a:defRPr/>
            </a:pPr>
            <a:r>
              <a:rPr lang="en-US" b="1" dirty="0">
                <a:latin typeface="+mn-lt"/>
                <a:cs typeface="Arial" panose="020B0604020202020204" pitchFamily="34" charset="0"/>
              </a:rPr>
              <a:t>Welcome Kit</a:t>
            </a:r>
          </a:p>
        </p:txBody>
      </p:sp>
      <p:sp>
        <p:nvSpPr>
          <p:cNvPr id="5" name="Rectangle 4"/>
          <p:cNvSpPr/>
          <p:nvPr/>
        </p:nvSpPr>
        <p:spPr>
          <a:xfrm>
            <a:off x="228600" y="762000"/>
            <a:ext cx="4535537" cy="523220"/>
          </a:xfrm>
          <a:prstGeom prst="rect">
            <a:avLst/>
          </a:prstGeom>
        </p:spPr>
        <p:txBody>
          <a:bodyPr wrap="none">
            <a:spAutoFit/>
          </a:bodyPr>
          <a:lstStyle/>
          <a:p>
            <a:r>
              <a:rPr lang="en-US" sz="2800" b="1" dirty="0" smtClean="0">
                <a:solidFill>
                  <a:schemeClr val="bg1"/>
                </a:solidFill>
                <a:latin typeface="+mn-lt"/>
                <a:cs typeface="Arial" panose="020B0604020202020204" pitchFamily="34" charset="0"/>
              </a:rPr>
              <a:t>Card Protection Plan benefits</a:t>
            </a:r>
            <a:endParaRPr lang="en-IN" sz="2800" dirty="0">
              <a:latin typeface="+mn-lt"/>
            </a:endParaRPr>
          </a:p>
        </p:txBody>
      </p:sp>
      <p:sp>
        <p:nvSpPr>
          <p:cNvPr id="6" name="Rectangle 5"/>
          <p:cNvSpPr/>
          <p:nvPr/>
        </p:nvSpPr>
        <p:spPr>
          <a:xfrm>
            <a:off x="228600" y="2057400"/>
            <a:ext cx="8458200" cy="437043"/>
          </a:xfrm>
          <a:prstGeom prst="rect">
            <a:avLst/>
          </a:prstGeom>
        </p:spPr>
        <p:txBody>
          <a:bodyPr wrap="square">
            <a:spAutoFit/>
          </a:bodyPr>
          <a:lstStyle/>
          <a:p>
            <a:pPr eaLnBrk="1" hangingPunct="1">
              <a:lnSpc>
                <a:spcPct val="80000"/>
              </a:lnSpc>
              <a:buFont typeface="Arial" panose="020B0604020202020204" pitchFamily="34" charset="0"/>
              <a:buNone/>
              <a:defRPr/>
            </a:pPr>
            <a:r>
              <a:rPr lang="en-US" sz="1400" dirty="0">
                <a:latin typeface="Calibri" panose="020F0502020204030204" pitchFamily="34" charset="0"/>
                <a:cs typeface="Arial" panose="020B0604020202020204" pitchFamily="34" charset="0"/>
              </a:rPr>
              <a:t>After amount charge, customer will get soft copy on customer’s registered E-mail address within 7 working days. customer will get hard copy at his/her registered address as soon as possible.</a:t>
            </a:r>
          </a:p>
        </p:txBody>
      </p:sp>
      <p:sp>
        <p:nvSpPr>
          <p:cNvPr id="7" name="Rectangle 6"/>
          <p:cNvSpPr/>
          <p:nvPr/>
        </p:nvSpPr>
        <p:spPr>
          <a:xfrm>
            <a:off x="6626" y="2584088"/>
            <a:ext cx="4572000" cy="3785652"/>
          </a:xfrm>
          <a:prstGeom prst="rect">
            <a:avLst/>
          </a:prstGeom>
        </p:spPr>
        <p:txBody>
          <a:bodyPr>
            <a:spAutoFit/>
          </a:bodyPr>
          <a:lstStyle/>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Registration </a:t>
            </a:r>
            <a:r>
              <a:rPr lang="en-US" sz="1400" dirty="0">
                <a:latin typeface="Calibri" panose="020F0502020204030204" pitchFamily="34" charset="0"/>
                <a:cs typeface="Arial" panose="020B0604020202020204" pitchFamily="34" charset="0"/>
              </a:rPr>
              <a:t>Form</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Terms </a:t>
            </a:r>
            <a:r>
              <a:rPr lang="en-US" sz="1400" dirty="0">
                <a:latin typeface="Calibri" panose="020F0502020204030204" pitchFamily="34" charset="0"/>
                <a:cs typeface="Arial" panose="020B0604020202020204" pitchFamily="34" charset="0"/>
              </a:rPr>
              <a:t>and Condition</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Product </a:t>
            </a:r>
            <a:r>
              <a:rPr lang="en-US" sz="1400" dirty="0">
                <a:latin typeface="Calibri" panose="020F0502020204030204" pitchFamily="34" charset="0"/>
                <a:cs typeface="Arial" panose="020B0604020202020204" pitchFamily="34" charset="0"/>
              </a:rPr>
              <a:t>information</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BRE </a:t>
            </a:r>
            <a:r>
              <a:rPr lang="en-US" sz="1400" dirty="0">
                <a:latin typeface="Calibri" panose="020F0502020204030204" pitchFamily="34" charset="0"/>
                <a:cs typeface="Arial" panose="020B0604020202020204" pitchFamily="34" charset="0"/>
              </a:rPr>
              <a:t>(Business Reply Envelope) (2)</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Key </a:t>
            </a:r>
            <a:r>
              <a:rPr lang="en-US" sz="1400" dirty="0">
                <a:latin typeface="Calibri" panose="020F0502020204030204" pitchFamily="34" charset="0"/>
                <a:cs typeface="Arial" panose="020B0604020202020204" pitchFamily="34" charset="0"/>
              </a:rPr>
              <a:t>Fob’s (2)</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Reminder </a:t>
            </a:r>
            <a:r>
              <a:rPr lang="en-US" sz="1400" dirty="0">
                <a:latin typeface="Calibri" panose="020F0502020204030204" pitchFamily="34" charset="0"/>
                <a:cs typeface="Arial" panose="020B0604020202020204" pitchFamily="34" charset="0"/>
              </a:rPr>
              <a:t>Sticker (10)</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Membership </a:t>
            </a:r>
            <a:r>
              <a:rPr lang="en-US" sz="1400" dirty="0">
                <a:latin typeface="Calibri" panose="020F0502020204030204" pitchFamily="34" charset="0"/>
                <a:cs typeface="Arial" panose="020B0604020202020204" pitchFamily="34" charset="0"/>
              </a:rPr>
              <a:t>ID with user name and password </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F-secure </a:t>
            </a:r>
            <a:r>
              <a:rPr lang="en-US" sz="1400" dirty="0">
                <a:latin typeface="Calibri" panose="020F0502020204030204" pitchFamily="34" charset="0"/>
                <a:cs typeface="Arial" panose="020B0604020202020204" pitchFamily="34" charset="0"/>
              </a:rPr>
              <a:t>Link and credentials</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Credit </a:t>
            </a:r>
            <a:r>
              <a:rPr lang="en-US" sz="1400" dirty="0">
                <a:latin typeface="Calibri" panose="020F0502020204030204" pitchFamily="34" charset="0"/>
                <a:cs typeface="Arial" panose="020B0604020202020204" pitchFamily="34" charset="0"/>
              </a:rPr>
              <a:t>Mantri Link &amp; Coupon </a:t>
            </a:r>
            <a:r>
              <a:rPr lang="en-US" sz="1400" dirty="0" smtClean="0">
                <a:latin typeface="Calibri" panose="020F0502020204030204" pitchFamily="34" charset="0"/>
                <a:cs typeface="Arial" panose="020B0604020202020204" pitchFamily="34" charset="0"/>
              </a:rPr>
              <a:t>Code</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Gaana Plus Coupon Code</a:t>
            </a:r>
          </a:p>
          <a:p>
            <a:pPr marL="742950" lvl="1" indent="-285750" eaLnBrk="1" hangingPunct="1">
              <a:lnSpc>
                <a:spcPct val="80000"/>
              </a:lnSpc>
              <a:buFont typeface="Wingdings" panose="05000000000000000000" pitchFamily="2" charset="2"/>
              <a:buChar char="v"/>
              <a:defRPr/>
            </a:pPr>
            <a:endParaRPr lang="en-US" sz="1400" dirty="0">
              <a:latin typeface="Calibri" panose="020F0502020204030204" pitchFamily="34" charset="0"/>
              <a:cs typeface="Arial" panose="020B0604020202020204" pitchFamily="34" charset="0"/>
            </a:endParaRPr>
          </a:p>
          <a:p>
            <a:pPr marL="742950" lvl="1" indent="-285750" eaLnBrk="1" hangingPunct="1">
              <a:lnSpc>
                <a:spcPct val="80000"/>
              </a:lnSpc>
              <a:buFont typeface="Wingdings" panose="05000000000000000000" pitchFamily="2" charset="2"/>
              <a:buChar char="v"/>
              <a:defRPr/>
            </a:pPr>
            <a:r>
              <a:rPr lang="en-US" sz="1400" dirty="0" smtClean="0">
                <a:latin typeface="Calibri" panose="020F0502020204030204" pitchFamily="34" charset="0"/>
                <a:cs typeface="Arial" panose="020B0604020202020204" pitchFamily="34" charset="0"/>
              </a:rPr>
              <a:t>Zee 5 Coupon Code</a:t>
            </a:r>
            <a:endParaRPr lang="en-US" sz="1400" dirty="0">
              <a:latin typeface="Calibri" panose="020F0502020204030204" pitchFamily="34" charset="0"/>
              <a:cs typeface="Arial" panose="020B0604020202020204" pitchFamily="34" charset="0"/>
            </a:endParaRPr>
          </a:p>
        </p:txBody>
      </p:sp>
      <p:pic>
        <p:nvPicPr>
          <p:cNvPr id="8" name="Picture 8"/>
          <p:cNvPicPr>
            <a:picLocks noChangeAspect="1" noChangeArrowheads="1"/>
          </p:cNvPicPr>
          <p:nvPr/>
        </p:nvPicPr>
        <p:blipFill>
          <a:blip r:embed="rId2">
            <a:extLst>
              <a:ext uri="{28A0092B-C50C-407E-A947-70E740481C1C}">
                <a14:useLocalDpi xmlns:a14="http://schemas.microsoft.com/office/drawing/2010/main" val="0"/>
              </a:ext>
            </a:extLst>
          </a:blip>
          <a:srcRect l="39960" t="30785" r="25343" b="55098"/>
          <a:stretch>
            <a:fillRect/>
          </a:stretch>
        </p:blipFill>
        <p:spPr bwMode="auto">
          <a:xfrm rot="156952">
            <a:off x="4454405" y="2720166"/>
            <a:ext cx="3704807" cy="109291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6" descr="CPP"/>
          <p:cNvPicPr>
            <a:picLocks noChangeAspect="1" noChangeArrowheads="1"/>
          </p:cNvPicPr>
          <p:nvPr/>
        </p:nvPicPr>
        <p:blipFill>
          <a:blip r:embed="rId3">
            <a:extLst>
              <a:ext uri="{28A0092B-C50C-407E-A947-70E740481C1C}">
                <a14:useLocalDpi xmlns:a14="http://schemas.microsoft.com/office/drawing/2010/main" val="0"/>
              </a:ext>
            </a:extLst>
          </a:blip>
          <a:srcRect l="50345"/>
          <a:stretch>
            <a:fillRect/>
          </a:stretch>
        </p:blipFill>
        <p:spPr bwMode="auto">
          <a:xfrm>
            <a:off x="6275388" y="4343400"/>
            <a:ext cx="1911323" cy="21748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762000"/>
            <a:ext cx="4535537" cy="523220"/>
          </a:xfrm>
          <a:prstGeom prst="rect">
            <a:avLst/>
          </a:prstGeom>
        </p:spPr>
        <p:txBody>
          <a:bodyPr wrap="none">
            <a:spAutoFit/>
          </a:bodyPr>
          <a:lstStyle/>
          <a:p>
            <a:r>
              <a:rPr lang="en-US" sz="2800" b="1" dirty="0" smtClean="0">
                <a:solidFill>
                  <a:schemeClr val="bg1"/>
                </a:solidFill>
                <a:latin typeface="+mn-lt"/>
                <a:cs typeface="Arial" panose="020B0604020202020204" pitchFamily="34" charset="0"/>
              </a:rPr>
              <a:t>Card Protection Plan benefits</a:t>
            </a:r>
            <a:endParaRPr lang="en-IN" sz="2800" dirty="0">
              <a:latin typeface="+mn-lt"/>
            </a:endParaRPr>
          </a:p>
        </p:txBody>
      </p:sp>
      <p:sp>
        <p:nvSpPr>
          <p:cNvPr id="5" name="Rectangle 4"/>
          <p:cNvSpPr/>
          <p:nvPr/>
        </p:nvSpPr>
        <p:spPr>
          <a:xfrm>
            <a:off x="381000" y="2114550"/>
            <a:ext cx="8077200" cy="4133439"/>
          </a:xfrm>
          <a:prstGeom prst="rect">
            <a:avLst/>
          </a:prstGeom>
        </p:spPr>
        <p:txBody>
          <a:bodyPr>
            <a:spAutoFit/>
          </a:bodyPr>
          <a:lstStyle/>
          <a:p>
            <a:pPr eaLnBrk="1" hangingPunct="1">
              <a:lnSpc>
                <a:spcPct val="90000"/>
              </a:lnSpc>
              <a:defRPr/>
            </a:pPr>
            <a:endParaRPr lang="en-US" sz="2000" dirty="0">
              <a:latin typeface="Calibri" panose="020F0502020204030204" pitchFamily="34" charset="0"/>
              <a:cs typeface="Arial" panose="020B0604020202020204" pitchFamily="34" charset="0"/>
            </a:endParaRPr>
          </a:p>
          <a:p>
            <a:pPr eaLnBrk="1" hangingPunct="1">
              <a:lnSpc>
                <a:spcPct val="90000"/>
              </a:lnSpc>
              <a:defRPr/>
            </a:pPr>
            <a:r>
              <a:rPr lang="en-US" sz="2000" b="1" dirty="0">
                <a:latin typeface="Calibri" panose="020F0502020204030204" pitchFamily="34" charset="0"/>
                <a:cs typeface="Arial" panose="020B0604020202020204" pitchFamily="34" charset="0"/>
              </a:rPr>
              <a:t>Customer has to facilitate following information to CPP :-</a:t>
            </a:r>
          </a:p>
          <a:p>
            <a:pPr eaLnBrk="1" hangingPunct="1">
              <a:lnSpc>
                <a:spcPct val="90000"/>
              </a:lnSpc>
              <a:defRPr/>
            </a:pPr>
            <a:endParaRPr lang="en-US" sz="1500" b="1" dirty="0" smtClean="0">
              <a:latin typeface="Calibri" panose="020F0502020204030204" pitchFamily="34" charset="0"/>
            </a:endParaRPr>
          </a:p>
          <a:p>
            <a:pPr marL="342900" indent="-342900" eaLnBrk="1" hangingPunct="1">
              <a:lnSpc>
                <a:spcPct val="90000"/>
              </a:lnSpc>
              <a:buFont typeface="Wingdings" panose="05000000000000000000" pitchFamily="2" charset="2"/>
              <a:buChar char="v"/>
              <a:defRPr/>
            </a:pPr>
            <a:r>
              <a:rPr lang="en-US" sz="1500" dirty="0" smtClean="0"/>
              <a:t>Customers </a:t>
            </a:r>
            <a:r>
              <a:rPr lang="en-US" sz="1500" dirty="0"/>
              <a:t>will get separate claim kit </a:t>
            </a:r>
            <a:r>
              <a:rPr lang="en-US" sz="1500" dirty="0" smtClean="0"/>
              <a:t>when they want </a:t>
            </a:r>
            <a:r>
              <a:rPr lang="en-US" sz="1500" dirty="0"/>
              <a:t>to raise claim in CPP and when customer blocking his/her cards on CPP number so at that time they can ask for claim kit</a:t>
            </a:r>
            <a:r>
              <a:rPr lang="en-US" sz="1500" dirty="0" smtClean="0"/>
              <a:t>.</a:t>
            </a:r>
          </a:p>
          <a:p>
            <a:pPr eaLnBrk="1" hangingPunct="1">
              <a:lnSpc>
                <a:spcPct val="90000"/>
              </a:lnSpc>
              <a:buFont typeface="Wingdings" panose="05000000000000000000" pitchFamily="2" charset="2"/>
              <a:buChar char="v"/>
              <a:defRPr/>
            </a:pPr>
            <a:r>
              <a:rPr lang="en-US" sz="1500" dirty="0" smtClean="0">
                <a:latin typeface="Calibri" panose="020F0502020204030204" pitchFamily="34" charset="0"/>
              </a:rPr>
              <a:t>  </a:t>
            </a:r>
            <a:r>
              <a:rPr lang="en-US" sz="1500" dirty="0">
                <a:latin typeface="Calibri" panose="020F0502020204030204" pitchFamily="34" charset="0"/>
              </a:rPr>
              <a:t>Claim Form (Name, DOB, Bank Name, Type of Card &amp; Fraud Amount)</a:t>
            </a:r>
          </a:p>
          <a:p>
            <a:pPr eaLnBrk="1" hangingPunct="1">
              <a:lnSpc>
                <a:spcPct val="90000"/>
              </a:lnSpc>
              <a:buFont typeface="Wingdings" panose="05000000000000000000" pitchFamily="2" charset="2"/>
              <a:buChar char="v"/>
              <a:defRPr/>
            </a:pPr>
            <a:r>
              <a:rPr lang="en-US" sz="1500" dirty="0">
                <a:latin typeface="Calibri" panose="020F0502020204030204" pitchFamily="34" charset="0"/>
              </a:rPr>
              <a:t>  Subrogation Form (Customer give his authorization to check his      </a:t>
            </a:r>
          </a:p>
          <a:p>
            <a:pPr eaLnBrk="1" hangingPunct="1">
              <a:lnSpc>
                <a:spcPct val="90000"/>
              </a:lnSpc>
              <a:buFont typeface="Wingdings" panose="05000000000000000000" pitchFamily="2" charset="2"/>
              <a:buNone/>
              <a:defRPr/>
            </a:pPr>
            <a:r>
              <a:rPr lang="en-US" sz="1500" dirty="0">
                <a:latin typeface="Calibri" panose="020F0502020204030204" pitchFamily="34" charset="0"/>
              </a:rPr>
              <a:t>      transaction on behalf of customer)</a:t>
            </a:r>
            <a:r>
              <a:rPr lang="en-US" sz="1500" dirty="0"/>
              <a:t> on Rs.100 Notary Stamp Paper</a:t>
            </a:r>
            <a:endParaRPr lang="en-US" sz="1500" dirty="0">
              <a:latin typeface="Calibri" panose="020F0502020204030204" pitchFamily="34" charset="0"/>
            </a:endParaRPr>
          </a:p>
          <a:p>
            <a:pPr eaLnBrk="1" hangingPunct="1">
              <a:lnSpc>
                <a:spcPct val="90000"/>
              </a:lnSpc>
              <a:buFont typeface="Wingdings" panose="05000000000000000000" pitchFamily="2" charset="2"/>
              <a:buChar char="v"/>
              <a:defRPr/>
            </a:pPr>
            <a:r>
              <a:rPr lang="en-US" sz="1500" dirty="0">
                <a:latin typeface="Calibri" panose="020F0502020204030204" pitchFamily="34" charset="0"/>
              </a:rPr>
              <a:t>  FIR/Police Compliant Copy with stamp of local police</a:t>
            </a:r>
          </a:p>
          <a:p>
            <a:pPr eaLnBrk="1" hangingPunct="1">
              <a:lnSpc>
                <a:spcPct val="90000"/>
              </a:lnSpc>
              <a:buFont typeface="Wingdings" panose="05000000000000000000" pitchFamily="2" charset="2"/>
              <a:buChar char="v"/>
              <a:defRPr/>
            </a:pPr>
            <a:r>
              <a:rPr lang="en-US" sz="1500" dirty="0">
                <a:latin typeface="Calibri" panose="020F0502020204030204" pitchFamily="34" charset="0"/>
              </a:rPr>
              <a:t>  Last 3 months bank statement</a:t>
            </a:r>
          </a:p>
          <a:p>
            <a:pPr eaLnBrk="1" hangingPunct="1">
              <a:lnSpc>
                <a:spcPct val="90000"/>
              </a:lnSpc>
              <a:buFont typeface="Wingdings" panose="05000000000000000000" pitchFamily="2" charset="2"/>
              <a:buChar char="v"/>
              <a:defRPr/>
            </a:pPr>
            <a:r>
              <a:rPr lang="en-US" sz="1500" dirty="0">
                <a:latin typeface="Calibri" panose="020F0502020204030204" pitchFamily="34" charset="0"/>
              </a:rPr>
              <a:t>  Self Attested all documents</a:t>
            </a:r>
          </a:p>
          <a:p>
            <a:pPr eaLnBrk="1" hangingPunct="1">
              <a:lnSpc>
                <a:spcPct val="90000"/>
              </a:lnSpc>
              <a:buFont typeface="Wingdings" panose="05000000000000000000" pitchFamily="2" charset="2"/>
              <a:buChar char="v"/>
              <a:defRPr/>
            </a:pPr>
            <a:r>
              <a:rPr lang="en-US" sz="1500" dirty="0"/>
              <a:t>  BRE (Business reply Envelope)</a:t>
            </a:r>
          </a:p>
          <a:p>
            <a:pPr eaLnBrk="1" hangingPunct="1">
              <a:lnSpc>
                <a:spcPct val="90000"/>
              </a:lnSpc>
              <a:buFont typeface="Wingdings" panose="05000000000000000000" pitchFamily="2" charset="2"/>
              <a:buNone/>
              <a:defRPr/>
            </a:pPr>
            <a:endParaRPr lang="en-US" sz="1400" dirty="0">
              <a:latin typeface="Calibri" panose="020F0502020204030204" pitchFamily="34" charset="0"/>
              <a:cs typeface="Arial" panose="020B0604020202020204" pitchFamily="34" charset="0"/>
            </a:endParaRPr>
          </a:p>
          <a:p>
            <a:pPr eaLnBrk="1" hangingPunct="1">
              <a:lnSpc>
                <a:spcPct val="90000"/>
              </a:lnSpc>
              <a:buFont typeface="Wingdings" panose="05000000000000000000" pitchFamily="2" charset="2"/>
              <a:buNone/>
              <a:defRPr/>
            </a:pPr>
            <a:endParaRPr lang="en-US" sz="1400" dirty="0">
              <a:latin typeface="Calibri" panose="020F0502020204030204" pitchFamily="34" charset="0"/>
              <a:cs typeface="Arial" panose="020B0604020202020204" pitchFamily="34" charset="0"/>
            </a:endParaRPr>
          </a:p>
          <a:p>
            <a:pPr eaLnBrk="1" hangingPunct="1">
              <a:lnSpc>
                <a:spcPct val="90000"/>
              </a:lnSpc>
              <a:defRPr/>
            </a:pPr>
            <a:r>
              <a:rPr lang="en-US" sz="1400" dirty="0">
                <a:latin typeface="Calibri" panose="020F0502020204030204" pitchFamily="34" charset="0"/>
                <a:cs typeface="Arial" panose="020B0604020202020204" pitchFamily="34" charset="0"/>
              </a:rPr>
              <a:t>Once CPP receive customer claim documents customer will get the SMS  and from that day within 28 working days customer’s claim get settled.</a:t>
            </a:r>
          </a:p>
          <a:p>
            <a:pPr eaLnBrk="1" hangingPunct="1">
              <a:lnSpc>
                <a:spcPct val="90000"/>
              </a:lnSpc>
              <a:defRPr/>
            </a:pPr>
            <a:endParaRPr lang="en-US" sz="1400" dirty="0">
              <a:latin typeface="Calibri" panose="020F0502020204030204" pitchFamily="34" charset="0"/>
              <a:cs typeface="Arial" panose="020B0604020202020204" pitchFamily="34" charset="0"/>
            </a:endParaRPr>
          </a:p>
          <a:p>
            <a:pPr eaLnBrk="1" hangingPunct="1">
              <a:lnSpc>
                <a:spcPct val="90000"/>
              </a:lnSpc>
              <a:defRPr/>
            </a:pPr>
            <a:r>
              <a:rPr lang="en-US" sz="1400" b="1" dirty="0">
                <a:latin typeface="Calibri" panose="020F0502020204030204" pitchFamily="34" charset="0"/>
                <a:cs typeface="Arial" panose="020B0604020202020204" pitchFamily="34" charset="0"/>
              </a:rPr>
              <a:t>Note:- </a:t>
            </a:r>
            <a:r>
              <a:rPr lang="en-US" sz="1400" dirty="0">
                <a:latin typeface="Calibri" panose="020F0502020204030204" pitchFamily="34" charset="0"/>
                <a:cs typeface="Arial" panose="020B0604020202020204" pitchFamily="34" charset="0"/>
              </a:rPr>
              <a:t>Customer has to submit claim documents within 30 days</a:t>
            </a:r>
            <a:endParaRPr lang="en-IN" sz="1400" dirty="0">
              <a:latin typeface="Calibri" panose="020F0502020204030204" pitchFamily="34" charset="0"/>
              <a:cs typeface="Arial" panose="020B0604020202020204" pitchFamily="34" charset="0"/>
            </a:endParaRPr>
          </a:p>
          <a:p>
            <a:pPr eaLnBrk="1" hangingPunct="1">
              <a:lnSpc>
                <a:spcPct val="80000"/>
              </a:lnSpc>
              <a:buFont typeface="Arial" panose="020B0604020202020204" pitchFamily="34" charset="0"/>
              <a:buNone/>
              <a:defRPr/>
            </a:pPr>
            <a:endParaRPr lang="en-IN" sz="2000" dirty="0">
              <a:effectLst>
                <a:outerShdw blurRad="38100" dist="38100" dir="2700000" algn="tl">
                  <a:srgbClr val="C0C0C0"/>
                </a:outerShdw>
              </a:effectLst>
              <a:latin typeface="Calibri" panose="020F0502020204030204" pitchFamily="34" charset="0"/>
              <a:cs typeface="Arial" panose="020B0604020202020204" pitchFamily="34" charset="0"/>
            </a:endParaRPr>
          </a:p>
        </p:txBody>
      </p:sp>
      <p:sp>
        <p:nvSpPr>
          <p:cNvPr id="6" name="Rectangle 5"/>
          <p:cNvSpPr/>
          <p:nvPr/>
        </p:nvSpPr>
        <p:spPr>
          <a:xfrm>
            <a:off x="3048000" y="1711948"/>
            <a:ext cx="1751826" cy="369332"/>
          </a:xfrm>
          <a:prstGeom prst="rect">
            <a:avLst/>
          </a:prstGeom>
        </p:spPr>
        <p:txBody>
          <a:bodyPr wrap="none">
            <a:spAutoFit/>
          </a:bodyPr>
          <a:lstStyle/>
          <a:p>
            <a:r>
              <a:rPr lang="en-US" b="1" dirty="0">
                <a:latin typeface="+mn-lt"/>
                <a:cs typeface="Arial" panose="020B0604020202020204" pitchFamily="34" charset="0"/>
              </a:rPr>
              <a:t>Claim Procedure</a:t>
            </a:r>
            <a:endParaRPr lang="en-IN" dirty="0">
              <a:latin typeface="+mn-l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6"/>
          <p:cNvSpPr>
            <a:spLocks noChangeArrowheads="1"/>
          </p:cNvSpPr>
          <p:nvPr/>
        </p:nvSpPr>
        <p:spPr bwMode="auto">
          <a:xfrm>
            <a:off x="611981" y="763504"/>
            <a:ext cx="2355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228600" algn="l"/>
              </a:tabLst>
              <a:defRPr>
                <a:solidFill>
                  <a:schemeClr val="tx1"/>
                </a:solidFill>
                <a:latin typeface="Arial" panose="020B0604020202020204" pitchFamily="34" charset="0"/>
                <a:cs typeface="Arial" panose="020B0604020202020204" pitchFamily="34" charset="0"/>
              </a:defRPr>
            </a:lvl1pPr>
            <a:lvl2pPr marL="742950" indent="-285750">
              <a:tabLst>
                <a:tab pos="228600" algn="l"/>
              </a:tabLst>
              <a:defRPr>
                <a:solidFill>
                  <a:schemeClr val="tx1"/>
                </a:solidFill>
                <a:latin typeface="Arial" panose="020B0604020202020204" pitchFamily="34" charset="0"/>
                <a:cs typeface="Arial" panose="020B0604020202020204" pitchFamily="34" charset="0"/>
              </a:defRPr>
            </a:lvl2pPr>
            <a:lvl3pPr marL="1143000" indent="-228600">
              <a:tabLst>
                <a:tab pos="228600" algn="l"/>
              </a:tabLst>
              <a:defRPr>
                <a:solidFill>
                  <a:schemeClr val="tx1"/>
                </a:solidFill>
                <a:latin typeface="Arial" panose="020B0604020202020204" pitchFamily="34" charset="0"/>
                <a:cs typeface="Arial" panose="020B0604020202020204" pitchFamily="34" charset="0"/>
              </a:defRPr>
            </a:lvl3pPr>
            <a:lvl4pPr marL="1600200" indent="-228600">
              <a:tabLst>
                <a:tab pos="228600" algn="l"/>
              </a:tabLst>
              <a:defRPr>
                <a:solidFill>
                  <a:schemeClr val="tx1"/>
                </a:solidFill>
                <a:latin typeface="Arial" panose="020B0604020202020204" pitchFamily="34" charset="0"/>
                <a:cs typeface="Arial" panose="020B0604020202020204" pitchFamily="34" charset="0"/>
              </a:defRPr>
            </a:lvl4pPr>
            <a:lvl5pPr marL="2057400" indent="-228600">
              <a:tabLst>
                <a:tab pos="2286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9pPr>
          </a:lstStyle>
          <a:p>
            <a:r>
              <a:rPr lang="en-US" altLang="en-US" sz="2800" b="1" dirty="0" smtClean="0">
                <a:solidFill>
                  <a:schemeClr val="bg1"/>
                </a:solidFill>
                <a:latin typeface="Calibri" panose="020F0502020204030204" pitchFamily="34" charset="0"/>
              </a:rPr>
              <a:t>Types of Fraud</a:t>
            </a:r>
            <a:endParaRPr lang="en-US" altLang="en-US" sz="2800" b="1" dirty="0">
              <a:solidFill>
                <a:schemeClr val="bg1"/>
              </a:solidFill>
              <a:latin typeface="Calibri" panose="020F0502020204030204" pitchFamily="34" charset="0"/>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1" y="1647825"/>
            <a:ext cx="2343902" cy="1323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6" name="Object 6">
            <a:hlinkClick r:id="rId4" action="ppaction://hlinkfile"/>
          </p:cNvPr>
          <p:cNvGraphicFramePr>
            <a:graphicFrameLocks noChangeAspect="1"/>
          </p:cNvGraphicFramePr>
          <p:nvPr/>
        </p:nvGraphicFramePr>
        <p:xfrm>
          <a:off x="7830302" y="6008965"/>
          <a:ext cx="812800" cy="609600"/>
        </p:xfrm>
        <a:graphic>
          <a:graphicData uri="http://schemas.openxmlformats.org/presentationml/2006/ole">
            <mc:AlternateContent xmlns:mc="http://schemas.openxmlformats.org/markup-compatibility/2006">
              <mc:Choice xmlns:v="urn:schemas-microsoft-com:vml" Requires="v">
                <p:oleObj spid="_x0000_s1193" name="Acrobat Document" r:id="rId5" imgW="9156700" imgH="6870700" progId="AcroExch.Document.11">
                  <p:embed/>
                </p:oleObj>
              </mc:Choice>
              <mc:Fallback>
                <p:oleObj name="Acrobat Document" r:id="rId5" imgW="9156700" imgH="6870700" progId="AcroExch.Document.11">
                  <p:embed/>
                  <p:pic>
                    <p:nvPicPr>
                      <p:cNvPr id="0" name="Object 6"/>
                      <p:cNvPicPr>
                        <a:picLocks noChangeAspect="1" noChangeArrowheads="1"/>
                      </p:cNvPicPr>
                      <p:nvPr/>
                    </p:nvPicPr>
                    <p:blipFill>
                      <a:blip r:embed="rId6"/>
                      <a:srcRect/>
                      <a:stretch>
                        <a:fillRect/>
                      </a:stretch>
                    </p:blipFill>
                    <p:spPr bwMode="auto">
                      <a:xfrm>
                        <a:off x="7830302" y="6008965"/>
                        <a:ext cx="812800" cy="609600"/>
                      </a:xfrm>
                      <a:prstGeom prst="rect">
                        <a:avLst/>
                      </a:prstGeom>
                      <a:noFill/>
                      <a:ln>
                        <a:noFill/>
                      </a:ln>
                      <a:effectLst/>
                    </p:spPr>
                  </p:pic>
                </p:oleObj>
              </mc:Fallback>
            </mc:AlternateContent>
          </a:graphicData>
        </a:graphic>
      </p:graphicFrame>
      <p:pic>
        <p:nvPicPr>
          <p:cNvPr id="8" name="Picture 7"/>
          <p:cNvPicPr>
            <a:picLocks noChangeAspect="1"/>
          </p:cNvPicPr>
          <p:nvPr/>
        </p:nvPicPr>
        <p:blipFill>
          <a:blip r:embed="rId7"/>
          <a:stretch>
            <a:fillRect/>
          </a:stretch>
        </p:blipFill>
        <p:spPr>
          <a:xfrm>
            <a:off x="3962400" y="6549788"/>
            <a:ext cx="1038578" cy="304800"/>
          </a:xfrm>
          <a:prstGeom prst="rect">
            <a:avLst/>
          </a:prstGeom>
        </p:spPr>
      </p:pic>
      <p:sp>
        <p:nvSpPr>
          <p:cNvPr id="2" name="Rectangle 1"/>
          <p:cNvSpPr/>
          <p:nvPr/>
        </p:nvSpPr>
        <p:spPr>
          <a:xfrm>
            <a:off x="611981" y="1647825"/>
            <a:ext cx="4572000" cy="1477328"/>
          </a:xfrm>
          <a:prstGeom prst="rect">
            <a:avLst/>
          </a:prstGeom>
        </p:spPr>
        <p:txBody>
          <a:bodyPr>
            <a:spAutoFit/>
          </a:bodyPr>
          <a:lstStyle/>
          <a:p>
            <a:pPr marL="285750" indent="-285750">
              <a:buFont typeface="Wingdings" panose="05000000000000000000" pitchFamily="2" charset="2"/>
              <a:buChar char="q"/>
            </a:pPr>
            <a:r>
              <a:rPr lang="en-US" altLang="en-US" b="1" dirty="0">
                <a:latin typeface="Calibri" panose="020F0502020204030204" pitchFamily="34" charset="0"/>
              </a:rPr>
              <a:t> Skimming Fraud</a:t>
            </a:r>
            <a:r>
              <a:rPr lang="en-US" altLang="en-US" dirty="0">
                <a:latin typeface="Calibri" panose="020F0502020204030204" pitchFamily="34" charset="0"/>
              </a:rPr>
              <a:t> :- </a:t>
            </a:r>
            <a:r>
              <a:rPr lang="en-IN" altLang="en-US" dirty="0">
                <a:latin typeface="Calibri" panose="020F0502020204030204" pitchFamily="34" charset="0"/>
              </a:rPr>
              <a:t>A type of fraud which occurs when an ATM is compromised by a skimming device, a card reader which can be disguised to look like a part of the machine </a:t>
            </a:r>
            <a:endParaRPr lang="en-IN" dirty="0"/>
          </a:p>
        </p:txBody>
      </p:sp>
      <p:sp>
        <p:nvSpPr>
          <p:cNvPr id="3" name="Rectangle 2"/>
          <p:cNvSpPr/>
          <p:nvPr/>
        </p:nvSpPr>
        <p:spPr>
          <a:xfrm>
            <a:off x="611981" y="3125153"/>
            <a:ext cx="4572000" cy="2336024"/>
          </a:xfrm>
          <a:prstGeom prst="rect">
            <a:avLst/>
          </a:prstGeom>
        </p:spPr>
        <p:txBody>
          <a:bodyPr>
            <a:spAutoFit/>
          </a:bodyPr>
          <a:lstStyle/>
          <a:p>
            <a:pPr eaLnBrk="1" hangingPunct="1">
              <a:lnSpc>
                <a:spcPct val="90000"/>
              </a:lnSpc>
            </a:pPr>
            <a:endParaRPr lang="en-US" altLang="en-US" dirty="0">
              <a:latin typeface="Calibri" panose="020F0502020204030204" pitchFamily="34" charset="0"/>
            </a:endParaRPr>
          </a:p>
          <a:p>
            <a:pPr marL="285750" indent="-285750" eaLnBrk="1" hangingPunct="1">
              <a:lnSpc>
                <a:spcPct val="90000"/>
              </a:lnSpc>
              <a:buFont typeface="Wingdings" panose="05000000000000000000" pitchFamily="2" charset="2"/>
              <a:buChar char="q"/>
            </a:pPr>
            <a:r>
              <a:rPr lang="en-US" altLang="en-US" dirty="0">
                <a:latin typeface="Calibri" panose="020F0502020204030204" pitchFamily="34" charset="0"/>
              </a:rPr>
              <a:t>  </a:t>
            </a:r>
            <a:r>
              <a:rPr lang="en-US" altLang="en-US" b="1" dirty="0">
                <a:latin typeface="Calibri" panose="020F0502020204030204" pitchFamily="34" charset="0"/>
              </a:rPr>
              <a:t>Counter </a:t>
            </a:r>
            <a:r>
              <a:rPr lang="en-US" altLang="en-US" b="1" dirty="0" smtClean="0">
                <a:latin typeface="Calibri" panose="020F0502020204030204" pitchFamily="34" charset="0"/>
              </a:rPr>
              <a:t>Feiting</a:t>
            </a:r>
            <a:r>
              <a:rPr lang="en-US" altLang="en-US" dirty="0" smtClean="0">
                <a:latin typeface="Calibri" panose="020F0502020204030204" pitchFamily="34" charset="0"/>
              </a:rPr>
              <a:t> </a:t>
            </a:r>
            <a:r>
              <a:rPr lang="en-US" altLang="en-US" dirty="0">
                <a:latin typeface="Calibri" panose="020F0502020204030204" pitchFamily="34" charset="0"/>
              </a:rPr>
              <a:t>:-   </a:t>
            </a:r>
            <a:r>
              <a:rPr lang="en-IN" altLang="en-US" dirty="0" smtClean="0">
                <a:latin typeface="Calibri" panose="020F0502020204030204" pitchFamily="34" charset="0"/>
              </a:rPr>
              <a:t>Counter feiting</a:t>
            </a:r>
            <a:r>
              <a:rPr lang="en-IN" altLang="en-US" dirty="0">
                <a:latin typeface="Calibri" panose="020F0502020204030204" pitchFamily="34" charset="0"/>
              </a:rPr>
              <a:t> or “Skimming” is the practice of criminally copying the magnetic stripe on a legitimate credit or debit card through a small handheld device called a “skimmer”. Criminals use the data captured by skimmers to clone and create fake payment cards.  </a:t>
            </a:r>
          </a:p>
        </p:txBody>
      </p:sp>
      <p:pic>
        <p:nvPicPr>
          <p:cNvPr id="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1766" y="3505201"/>
            <a:ext cx="2338535" cy="1600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6"/>
          <p:cNvSpPr>
            <a:spLocks noChangeArrowheads="1"/>
          </p:cNvSpPr>
          <p:nvPr/>
        </p:nvSpPr>
        <p:spPr bwMode="auto">
          <a:xfrm>
            <a:off x="533400" y="762000"/>
            <a:ext cx="2882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28600" algn="l"/>
              </a:tabLst>
              <a:defRPr>
                <a:solidFill>
                  <a:schemeClr val="tx1"/>
                </a:solidFill>
                <a:latin typeface="Arial" panose="020B0604020202020204" pitchFamily="34" charset="0"/>
                <a:cs typeface="Arial" panose="020B0604020202020204" pitchFamily="34" charset="0"/>
              </a:defRPr>
            </a:lvl1pPr>
            <a:lvl2pPr marL="742950" indent="-285750">
              <a:tabLst>
                <a:tab pos="228600" algn="l"/>
              </a:tabLst>
              <a:defRPr>
                <a:solidFill>
                  <a:schemeClr val="tx1"/>
                </a:solidFill>
                <a:latin typeface="Arial" panose="020B0604020202020204" pitchFamily="34" charset="0"/>
                <a:cs typeface="Arial" panose="020B0604020202020204" pitchFamily="34" charset="0"/>
              </a:defRPr>
            </a:lvl2pPr>
            <a:lvl3pPr marL="1143000" indent="-228600">
              <a:tabLst>
                <a:tab pos="228600" algn="l"/>
              </a:tabLst>
              <a:defRPr>
                <a:solidFill>
                  <a:schemeClr val="tx1"/>
                </a:solidFill>
                <a:latin typeface="Arial" panose="020B0604020202020204" pitchFamily="34" charset="0"/>
                <a:cs typeface="Arial" panose="020B0604020202020204" pitchFamily="34" charset="0"/>
              </a:defRPr>
            </a:lvl3pPr>
            <a:lvl4pPr marL="1600200" indent="-228600">
              <a:tabLst>
                <a:tab pos="228600" algn="l"/>
              </a:tabLst>
              <a:defRPr>
                <a:solidFill>
                  <a:schemeClr val="tx1"/>
                </a:solidFill>
                <a:latin typeface="Arial" panose="020B0604020202020204" pitchFamily="34" charset="0"/>
                <a:cs typeface="Arial" panose="020B0604020202020204" pitchFamily="34" charset="0"/>
              </a:defRPr>
            </a:lvl4pPr>
            <a:lvl5pPr marL="2057400" indent="-228600">
              <a:tabLst>
                <a:tab pos="2286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9pPr>
          </a:lstStyle>
          <a:p>
            <a:r>
              <a:rPr lang="en-US" altLang="en-US" sz="2800" b="1" dirty="0">
                <a:solidFill>
                  <a:schemeClr val="bg1"/>
                </a:solidFill>
                <a:latin typeface="Calibri" panose="020F0502020204030204" pitchFamily="34" charset="0"/>
              </a:rPr>
              <a:t>Types of Fraud</a:t>
            </a:r>
          </a:p>
        </p:txBody>
      </p:sp>
      <p:pic>
        <p:nvPicPr>
          <p:cNvPr id="7" name="Picture 6"/>
          <p:cNvPicPr>
            <a:picLocks noChangeAspect="1"/>
          </p:cNvPicPr>
          <p:nvPr/>
        </p:nvPicPr>
        <p:blipFill>
          <a:blip r:embed="rId2"/>
          <a:stretch>
            <a:fillRect/>
          </a:stretch>
        </p:blipFill>
        <p:spPr>
          <a:xfrm>
            <a:off x="3962400" y="6549788"/>
            <a:ext cx="1038578" cy="304800"/>
          </a:xfrm>
          <a:prstGeom prst="rect">
            <a:avLst/>
          </a:prstGeom>
        </p:spPr>
      </p:pic>
      <p:sp>
        <p:nvSpPr>
          <p:cNvPr id="2" name="Rectangle 1"/>
          <p:cNvSpPr/>
          <p:nvPr/>
        </p:nvSpPr>
        <p:spPr>
          <a:xfrm>
            <a:off x="209282" y="1828800"/>
            <a:ext cx="4572000" cy="2031325"/>
          </a:xfrm>
          <a:prstGeom prst="rect">
            <a:avLst/>
          </a:prstGeom>
        </p:spPr>
        <p:txBody>
          <a:bodyPr>
            <a:spAutoFit/>
          </a:bodyPr>
          <a:lstStyle/>
          <a:p>
            <a:pPr marL="285750" indent="-285750">
              <a:buFont typeface="Wingdings" panose="05000000000000000000" pitchFamily="2" charset="2"/>
              <a:buChar char="q"/>
            </a:pPr>
            <a:r>
              <a:rPr lang="en-US" altLang="en-US" dirty="0">
                <a:latin typeface="Calibri" panose="020F0502020204030204" pitchFamily="34" charset="0"/>
              </a:rPr>
              <a:t> </a:t>
            </a:r>
            <a:r>
              <a:rPr lang="en-US" altLang="en-US" b="1" dirty="0">
                <a:latin typeface="Calibri" panose="020F0502020204030204" pitchFamily="34" charset="0"/>
              </a:rPr>
              <a:t>Phishing Fraud</a:t>
            </a:r>
            <a:r>
              <a:rPr lang="en-US" altLang="en-US" dirty="0">
                <a:latin typeface="Calibri" panose="020F0502020204030204" pitchFamily="34" charset="0"/>
              </a:rPr>
              <a:t>   :-  </a:t>
            </a:r>
            <a:r>
              <a:rPr lang="en-IN" altLang="en-US" dirty="0">
                <a:latin typeface="Calibri" panose="020F0502020204030204" pitchFamily="34" charset="0"/>
              </a:rPr>
              <a:t>Phishing attacks typically rely on </a:t>
            </a:r>
            <a:r>
              <a:rPr lang="en-IN" altLang="en-US" dirty="0">
                <a:latin typeface="Calibri" panose="020F0502020204030204" pitchFamily="34" charset="0"/>
                <a:hlinkClick r:id="rId3"/>
              </a:rPr>
              <a:t>social networking</a:t>
            </a:r>
            <a:r>
              <a:rPr lang="en-IN" altLang="en-US" dirty="0">
                <a:latin typeface="Calibri" panose="020F0502020204030204" pitchFamily="34" charset="0"/>
              </a:rPr>
              <a:t> techniques applied to email or other electronic communication methods, including direct messages sent over social networks, SMS text messages and other instant messaging modes </a:t>
            </a:r>
            <a:r>
              <a:rPr lang="en-US" altLang="en-US" dirty="0">
                <a:latin typeface="Calibri" panose="020F0502020204030204" pitchFamily="34" charset="0"/>
              </a:rPr>
              <a:t> </a:t>
            </a:r>
            <a:endParaRPr lang="en-IN" dirty="0"/>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979" y="1828800"/>
            <a:ext cx="2390422" cy="1905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p:cNvSpPr/>
          <p:nvPr/>
        </p:nvSpPr>
        <p:spPr>
          <a:xfrm>
            <a:off x="304800" y="4463062"/>
            <a:ext cx="4572000" cy="2086725"/>
          </a:xfrm>
          <a:prstGeom prst="rect">
            <a:avLst/>
          </a:prstGeom>
        </p:spPr>
        <p:txBody>
          <a:bodyPr>
            <a:spAutoFit/>
          </a:bodyPr>
          <a:lstStyle/>
          <a:p>
            <a:pPr marL="285750" indent="-285750" eaLnBrk="1" hangingPunct="1">
              <a:lnSpc>
                <a:spcPct val="90000"/>
              </a:lnSpc>
              <a:buFont typeface="Wingdings" panose="05000000000000000000" pitchFamily="2" charset="2"/>
              <a:buChar char="q"/>
            </a:pPr>
            <a:r>
              <a:rPr lang="en-US" altLang="en-US" b="1" dirty="0">
                <a:latin typeface="Calibri" panose="020F0502020204030204" pitchFamily="34" charset="0"/>
              </a:rPr>
              <a:t>Online Fraud</a:t>
            </a:r>
            <a:r>
              <a:rPr lang="en-US" altLang="en-US" dirty="0">
                <a:latin typeface="Calibri" panose="020F0502020204030204" pitchFamily="34" charset="0"/>
              </a:rPr>
              <a:t>      :-   </a:t>
            </a:r>
            <a:r>
              <a:rPr lang="en-IN" altLang="en-US" dirty="0">
                <a:latin typeface="Calibri" panose="020F0502020204030204" pitchFamily="34" charset="0"/>
              </a:rPr>
              <a:t>Internet fraud refers to fraud that is committed with the help of the internet. Online services are used to conduct fraudulent solicitations, fraudulent transactions, and to transmit the proceeds of fraud to financial institutions. Internet fraud can be committed in web sites, chat rooms, e-mail, and message boards </a:t>
            </a:r>
          </a:p>
        </p:txBody>
      </p:sp>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46" y="4463062"/>
            <a:ext cx="2401155" cy="201393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a:spLocks noChangeArrowheads="1"/>
          </p:cNvSpPr>
          <p:nvPr/>
        </p:nvSpPr>
        <p:spPr bwMode="auto">
          <a:xfrm>
            <a:off x="381000" y="762000"/>
            <a:ext cx="23552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228600" algn="l"/>
              </a:tabLst>
              <a:defRPr>
                <a:solidFill>
                  <a:schemeClr val="tx1"/>
                </a:solidFill>
                <a:latin typeface="Arial" panose="020B0604020202020204" pitchFamily="34" charset="0"/>
                <a:cs typeface="Arial" panose="020B0604020202020204" pitchFamily="34" charset="0"/>
              </a:defRPr>
            </a:lvl1pPr>
            <a:lvl2pPr marL="742950" indent="-285750">
              <a:tabLst>
                <a:tab pos="228600" algn="l"/>
              </a:tabLst>
              <a:defRPr>
                <a:solidFill>
                  <a:schemeClr val="tx1"/>
                </a:solidFill>
                <a:latin typeface="Arial" panose="020B0604020202020204" pitchFamily="34" charset="0"/>
                <a:cs typeface="Arial" panose="020B0604020202020204" pitchFamily="34" charset="0"/>
              </a:defRPr>
            </a:lvl2pPr>
            <a:lvl3pPr marL="1143000" indent="-228600">
              <a:tabLst>
                <a:tab pos="228600" algn="l"/>
              </a:tabLst>
              <a:defRPr>
                <a:solidFill>
                  <a:schemeClr val="tx1"/>
                </a:solidFill>
                <a:latin typeface="Arial" panose="020B0604020202020204" pitchFamily="34" charset="0"/>
                <a:cs typeface="Arial" panose="020B0604020202020204" pitchFamily="34" charset="0"/>
              </a:defRPr>
            </a:lvl3pPr>
            <a:lvl4pPr marL="1600200" indent="-228600">
              <a:tabLst>
                <a:tab pos="228600" algn="l"/>
              </a:tabLst>
              <a:defRPr>
                <a:solidFill>
                  <a:schemeClr val="tx1"/>
                </a:solidFill>
                <a:latin typeface="Arial" panose="020B0604020202020204" pitchFamily="34" charset="0"/>
                <a:cs typeface="Arial" panose="020B0604020202020204" pitchFamily="34" charset="0"/>
              </a:defRPr>
            </a:lvl4pPr>
            <a:lvl5pPr marL="2057400" indent="-228600">
              <a:tabLst>
                <a:tab pos="2286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9pPr>
          </a:lstStyle>
          <a:p>
            <a:r>
              <a:rPr lang="en-US" altLang="en-US" sz="2800" b="1" dirty="0">
                <a:solidFill>
                  <a:schemeClr val="bg1"/>
                </a:solidFill>
                <a:latin typeface="Calibri" panose="020F0502020204030204" pitchFamily="34" charset="0"/>
              </a:rPr>
              <a:t>Types of Fraud</a:t>
            </a:r>
          </a:p>
        </p:txBody>
      </p:sp>
      <p:pic>
        <p:nvPicPr>
          <p:cNvPr id="7" name="Picture 6"/>
          <p:cNvPicPr>
            <a:picLocks noChangeAspect="1"/>
          </p:cNvPicPr>
          <p:nvPr/>
        </p:nvPicPr>
        <p:blipFill>
          <a:blip r:embed="rId2"/>
          <a:stretch>
            <a:fillRect/>
          </a:stretch>
        </p:blipFill>
        <p:spPr>
          <a:xfrm>
            <a:off x="3962400" y="6549788"/>
            <a:ext cx="1038578" cy="304800"/>
          </a:xfrm>
          <a:prstGeom prst="rect">
            <a:avLst/>
          </a:prstGeom>
        </p:spPr>
      </p:pic>
      <p:sp>
        <p:nvSpPr>
          <p:cNvPr id="2" name="Rectangle 1"/>
          <p:cNvSpPr/>
          <p:nvPr/>
        </p:nvSpPr>
        <p:spPr>
          <a:xfrm>
            <a:off x="228600" y="2057400"/>
            <a:ext cx="4572000" cy="1754326"/>
          </a:xfrm>
          <a:prstGeom prst="rect">
            <a:avLst/>
          </a:prstGeom>
        </p:spPr>
        <p:txBody>
          <a:bodyPr>
            <a:spAutoFit/>
          </a:bodyPr>
          <a:lstStyle/>
          <a:p>
            <a:pPr marL="285750" indent="-285750">
              <a:buFont typeface="Wingdings" panose="05000000000000000000" pitchFamily="2" charset="2"/>
              <a:buChar char="q"/>
            </a:pPr>
            <a:r>
              <a:rPr lang="en-US" altLang="en-US" dirty="0">
                <a:latin typeface="Calibri" panose="020F0502020204030204" pitchFamily="34" charset="0"/>
              </a:rPr>
              <a:t> </a:t>
            </a:r>
            <a:r>
              <a:rPr lang="en-US" altLang="en-US" b="1" dirty="0">
                <a:latin typeface="Calibri" panose="020F0502020204030204" pitchFamily="34" charset="0"/>
              </a:rPr>
              <a:t>Tele</a:t>
            </a:r>
            <a:r>
              <a:rPr lang="en-US" altLang="en-US" dirty="0" smtClean="0">
                <a:latin typeface="Calibri" panose="020F0502020204030204" pitchFamily="34" charset="0"/>
              </a:rPr>
              <a:t> </a:t>
            </a:r>
            <a:r>
              <a:rPr lang="en-US" altLang="en-US" b="1" dirty="0" smtClean="0">
                <a:latin typeface="Calibri" panose="020F0502020204030204" pitchFamily="34" charset="0"/>
              </a:rPr>
              <a:t>Phishing </a:t>
            </a:r>
            <a:r>
              <a:rPr lang="en-US" altLang="en-US" b="1" dirty="0">
                <a:latin typeface="Calibri" panose="020F0502020204030204" pitchFamily="34" charset="0"/>
              </a:rPr>
              <a:t>Fraud</a:t>
            </a:r>
            <a:r>
              <a:rPr lang="en-US" altLang="en-US" dirty="0">
                <a:latin typeface="Calibri" panose="020F0502020204030204" pitchFamily="34" charset="0"/>
              </a:rPr>
              <a:t>   :-  </a:t>
            </a:r>
            <a:r>
              <a:rPr lang="en-US" altLang="en-US" dirty="0" smtClean="0">
                <a:latin typeface="Calibri" panose="020F0502020204030204" pitchFamily="34" charset="0"/>
              </a:rPr>
              <a:t>Tele-</a:t>
            </a:r>
            <a:r>
              <a:rPr lang="en-IN" altLang="en-US" dirty="0" smtClean="0">
                <a:latin typeface="Calibri" panose="020F0502020204030204" pitchFamily="34" charset="0"/>
              </a:rPr>
              <a:t>Phishing </a:t>
            </a:r>
            <a:r>
              <a:rPr lang="en-IN" altLang="en-US" dirty="0">
                <a:latin typeface="Calibri" panose="020F0502020204030204" pitchFamily="34" charset="0"/>
              </a:rPr>
              <a:t>attacks typically rely </a:t>
            </a:r>
            <a:r>
              <a:rPr lang="en-IN" altLang="en-US" dirty="0" smtClean="0">
                <a:latin typeface="Calibri" panose="020F0502020204030204" pitchFamily="34" charset="0"/>
              </a:rPr>
              <a:t>on </a:t>
            </a:r>
            <a:r>
              <a:rPr lang="en-IN" altLang="en-US" dirty="0">
                <a:latin typeface="Calibri" panose="020F0502020204030204" pitchFamily="34" charset="0"/>
              </a:rPr>
              <a:t> </a:t>
            </a:r>
            <a:r>
              <a:rPr lang="en-IN" altLang="en-US" dirty="0" smtClean="0">
                <a:latin typeface="Calibri" panose="020F0502020204030204" pitchFamily="34" charset="0"/>
              </a:rPr>
              <a:t>fraud calls wherein fraudster to ask credentials by giving lip smacking offers after which customer provide the credentials &amp; thus the fraud happens.</a:t>
            </a:r>
            <a:endParaRPr lang="en-IN" dirty="0"/>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932551"/>
            <a:ext cx="27082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5" name="Group 4"/>
          <p:cNvGrpSpPr/>
          <p:nvPr/>
        </p:nvGrpSpPr>
        <p:grpSpPr bwMode="auto">
          <a:xfrm>
            <a:off x="390525" y="1600200"/>
            <a:ext cx="8448675" cy="4795837"/>
            <a:chOff x="238251" y="1965348"/>
            <a:chExt cx="8704785" cy="4776014"/>
          </a:xfrm>
        </p:grpSpPr>
        <p:pic>
          <p:nvPicPr>
            <p:cNvPr id="23559" name="Picture 5" descr="http://www.economictimes.indiatimes.com/photo/20434562.c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23164">
              <a:off x="343503" y="2172031"/>
              <a:ext cx="2388140" cy="2105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9" descr="http://epaper.timesofindia.com/Repository/getimage.dll?path=TOIM/2013/06/15/3/Img/Pg003.png"/>
            <p:cNvPicPr>
              <a:picLocks noChangeAspect="1" noChangeArrowheads="1"/>
            </p:cNvPicPr>
            <p:nvPr/>
          </p:nvPicPr>
          <p:blipFill>
            <a:blip r:embed="rId4">
              <a:extLst>
                <a:ext uri="{28A0092B-C50C-407E-A947-70E740481C1C}">
                  <a14:useLocalDpi xmlns:a14="http://schemas.microsoft.com/office/drawing/2010/main" val="0"/>
                </a:ext>
              </a:extLst>
            </a:blip>
            <a:srcRect l="16191" t="18845" r="39873" b="62247"/>
            <a:stretch>
              <a:fillRect/>
            </a:stretch>
          </p:blipFill>
          <p:spPr bwMode="auto">
            <a:xfrm rot="-430632">
              <a:off x="5855747" y="2193607"/>
              <a:ext cx="3087289" cy="2130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2" descr="http://epaper.timesofindia.com/Repository/getimage.dll?path=TOIKRKO/2013/04/12/3/Img/Pg003.png"/>
            <p:cNvPicPr>
              <a:picLocks noChangeAspect="1" noChangeArrowheads="1"/>
            </p:cNvPicPr>
            <p:nvPr/>
          </p:nvPicPr>
          <p:blipFill>
            <a:blip r:embed="rId5">
              <a:extLst>
                <a:ext uri="{28A0092B-C50C-407E-A947-70E740481C1C}">
                  <a14:useLocalDpi xmlns:a14="http://schemas.microsoft.com/office/drawing/2010/main" val="0"/>
                </a:ext>
              </a:extLst>
            </a:blip>
            <a:srcRect l="80383" t="25668" b="59059"/>
            <a:stretch>
              <a:fillRect/>
            </a:stretch>
          </p:blipFill>
          <p:spPr bwMode="auto">
            <a:xfrm rot="670720">
              <a:off x="2803900" y="1965348"/>
              <a:ext cx="1475381" cy="184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4" descr="http://epaper.timesofindia.com/Repository/getimage.dll?path=ETD/2013/06/05/20/Img/Pg020.png"/>
            <p:cNvPicPr>
              <a:picLocks noChangeAspect="1" noChangeArrowheads="1"/>
            </p:cNvPicPr>
            <p:nvPr/>
          </p:nvPicPr>
          <p:blipFill>
            <a:blip r:embed="rId6">
              <a:extLst>
                <a:ext uri="{28A0092B-C50C-407E-A947-70E740481C1C}">
                  <a14:useLocalDpi xmlns:a14="http://schemas.microsoft.com/office/drawing/2010/main" val="0"/>
                </a:ext>
              </a:extLst>
            </a:blip>
            <a:srcRect t="4253" r="28001" b="58693"/>
            <a:stretch>
              <a:fillRect/>
            </a:stretch>
          </p:blipFill>
          <p:spPr bwMode="auto">
            <a:xfrm rot="-910402">
              <a:off x="295246" y="3558176"/>
              <a:ext cx="3296258" cy="272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6" descr="http://epaper.timesofindia.com/Repository/getimage.dll?path=TOIPU/2013/02/27/1/Img/Pg001.png"/>
            <p:cNvPicPr>
              <a:picLocks noChangeAspect="1" noChangeArrowheads="1"/>
            </p:cNvPicPr>
            <p:nvPr/>
          </p:nvPicPr>
          <p:blipFill>
            <a:blip r:embed="rId7">
              <a:extLst>
                <a:ext uri="{28A0092B-C50C-407E-A947-70E740481C1C}">
                  <a14:useLocalDpi xmlns:a14="http://schemas.microsoft.com/office/drawing/2010/main" val="0"/>
                </a:ext>
              </a:extLst>
            </a:blip>
            <a:srcRect l="50000" t="73555" r="37381"/>
            <a:stretch>
              <a:fillRect/>
            </a:stretch>
          </p:blipFill>
          <p:spPr bwMode="auto">
            <a:xfrm rot="902197">
              <a:off x="7020273" y="2977315"/>
              <a:ext cx="1533637" cy="336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10" descr="http://epaper.timesofindia.com/Repository/getimage.dll?path=TOIM/2013/02/06/1/Img/Pg001.png"/>
            <p:cNvPicPr>
              <a:picLocks noChangeAspect="1" noChangeArrowheads="1"/>
            </p:cNvPicPr>
            <p:nvPr/>
          </p:nvPicPr>
          <p:blipFill>
            <a:blip r:embed="rId8">
              <a:extLst>
                <a:ext uri="{28A0092B-C50C-407E-A947-70E740481C1C}">
                  <a14:useLocalDpi xmlns:a14="http://schemas.microsoft.com/office/drawing/2010/main" val="0"/>
                </a:ext>
              </a:extLst>
            </a:blip>
            <a:srcRect l="16219" t="12209" r="25687" b="61243"/>
            <a:stretch>
              <a:fillRect/>
            </a:stretch>
          </p:blipFill>
          <p:spPr bwMode="auto">
            <a:xfrm rot="1847247">
              <a:off x="3622605" y="2754608"/>
              <a:ext cx="3396123" cy="248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8" descr="http://epaper.timesofindia.com/Repository/getimage.dll?path=MMIR/2013/02/06/6/Img/Pg006.png"/>
            <p:cNvPicPr>
              <a:picLocks noChangeAspect="1" noChangeArrowheads="1"/>
            </p:cNvPicPr>
            <p:nvPr/>
          </p:nvPicPr>
          <p:blipFill>
            <a:blip r:embed="rId9">
              <a:extLst>
                <a:ext uri="{28A0092B-C50C-407E-A947-70E740481C1C}">
                  <a14:useLocalDpi xmlns:a14="http://schemas.microsoft.com/office/drawing/2010/main" val="0"/>
                </a:ext>
              </a:extLst>
            </a:blip>
            <a:srcRect l="79205" t="4936" b="62856"/>
            <a:stretch>
              <a:fillRect/>
            </a:stretch>
          </p:blipFill>
          <p:spPr bwMode="auto">
            <a:xfrm>
              <a:off x="2602500" y="4110293"/>
              <a:ext cx="1681470" cy="263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Picture 11" descr="http://epaper.timesofindia.com/Repository/getimage.dll?path=TOIM/2013/08/13/3/Img/Pg003.png"/>
            <p:cNvPicPr>
              <a:picLocks noChangeAspect="1" noChangeArrowheads="1"/>
            </p:cNvPicPr>
            <p:nvPr/>
          </p:nvPicPr>
          <p:blipFill>
            <a:blip r:embed="rId10">
              <a:extLst>
                <a:ext uri="{28A0092B-C50C-407E-A947-70E740481C1C}">
                  <a14:useLocalDpi xmlns:a14="http://schemas.microsoft.com/office/drawing/2010/main" val="0"/>
                </a:ext>
              </a:extLst>
            </a:blip>
            <a:srcRect l="12889" t="57166" r="51302" b="25415"/>
            <a:stretch>
              <a:fillRect/>
            </a:stretch>
          </p:blipFill>
          <p:spPr bwMode="auto">
            <a:xfrm rot="-1029501">
              <a:off x="4394666" y="4458408"/>
              <a:ext cx="2666159" cy="207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Picture 7" descr="http://epaper.timesofindia.com/Repository/getimage.dll?path=TOIM/2013/08/07/6/Img/Pg006.png"/>
            <p:cNvPicPr>
              <a:picLocks noChangeAspect="1" noChangeArrowheads="1"/>
            </p:cNvPicPr>
            <p:nvPr/>
          </p:nvPicPr>
          <p:blipFill>
            <a:blip r:embed="rId11">
              <a:extLst>
                <a:ext uri="{28A0092B-C50C-407E-A947-70E740481C1C}">
                  <a14:useLocalDpi xmlns:a14="http://schemas.microsoft.com/office/drawing/2010/main" val="0"/>
                </a:ext>
              </a:extLst>
            </a:blip>
            <a:srcRect r="24741" b="76219"/>
            <a:stretch>
              <a:fillRect/>
            </a:stretch>
          </p:blipFill>
          <p:spPr bwMode="auto">
            <a:xfrm rot="1636162">
              <a:off x="238251" y="4940518"/>
              <a:ext cx="2505443" cy="126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rot="20513646">
              <a:off x="321667" y="2798502"/>
              <a:ext cx="1089325" cy="28931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a:solidFill>
                  <a:srgbClr val="FFFFFF"/>
                </a:solidFill>
              </a:endParaRPr>
            </a:p>
          </p:txBody>
        </p:sp>
      </p:grpSp>
      <p:sp>
        <p:nvSpPr>
          <p:cNvPr id="23556" name="Rectangle 18"/>
          <p:cNvSpPr>
            <a:spLocks noChangeArrowheads="1"/>
          </p:cNvSpPr>
          <p:nvPr/>
        </p:nvSpPr>
        <p:spPr bwMode="auto">
          <a:xfrm>
            <a:off x="277629" y="738659"/>
            <a:ext cx="3282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dirty="0">
                <a:solidFill>
                  <a:schemeClr val="bg1"/>
                </a:solidFill>
                <a:latin typeface="+mn-lt"/>
              </a:rPr>
              <a:t>Cards Frauds In India</a:t>
            </a:r>
          </a:p>
        </p:txBody>
      </p:sp>
      <p:pic>
        <p:nvPicPr>
          <p:cNvPr id="17" name="Picture 16"/>
          <p:cNvPicPr>
            <a:picLocks noChangeAspect="1"/>
          </p:cNvPicPr>
          <p:nvPr/>
        </p:nvPicPr>
        <p:blipFill>
          <a:blip r:embed="rId12"/>
          <a:stretch>
            <a:fillRect/>
          </a:stretch>
        </p:blipFill>
        <p:spPr>
          <a:xfrm>
            <a:off x="3962400" y="6549788"/>
            <a:ext cx="1038578" cy="304800"/>
          </a:xfrm>
          <a:prstGeom prst="rect">
            <a:avLst/>
          </a:prstGeom>
        </p:spPr>
      </p:pic>
      <p:pic>
        <p:nvPicPr>
          <p:cNvPr id="15" name="Picture 14" descr="Client Confidential.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6450126"/>
            <a:ext cx="3024187" cy="400050"/>
          </a:xfrm>
          <a:prstGeom prst="rect">
            <a:avLst/>
          </a:prstGeom>
          <a:noFill/>
          <a:ln w="3175">
            <a:solidFill>
              <a:srgbClr val="D9D9D9"/>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our pla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3048000"/>
            <a:ext cx="3276600" cy="3276600"/>
          </a:xfrm>
          <a:prstGeom prst="rect">
            <a:avLst/>
          </a:prstGeom>
          <a:solidFill>
            <a:srgbClr val="FCCA00"/>
          </a:solidFill>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752600"/>
            <a:ext cx="6019800" cy="81566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ChangeArrowheads="1"/>
          </p:cNvSpPr>
          <p:nvPr/>
        </p:nvSpPr>
        <p:spPr bwMode="auto">
          <a:xfrm>
            <a:off x="457200" y="771525"/>
            <a:ext cx="6454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dirty="0" smtClean="0">
                <a:solidFill>
                  <a:schemeClr val="bg1"/>
                </a:solidFill>
                <a:latin typeface="Calibri" panose="020F0502020204030204" pitchFamily="34" charset="0"/>
              </a:rPr>
              <a:t>Classic + </a:t>
            </a:r>
            <a:r>
              <a:rPr lang="en-US" altLang="en-US" sz="2800" b="1" dirty="0">
                <a:solidFill>
                  <a:schemeClr val="bg1"/>
                </a:solidFill>
                <a:latin typeface="Calibri" panose="020F0502020204030204" pitchFamily="34" charset="0"/>
              </a:rPr>
              <a:t>Card Protection </a:t>
            </a:r>
            <a:endParaRPr lang="en-GB" altLang="en-US" sz="2800" b="1" dirty="0">
              <a:solidFill>
                <a:schemeClr val="bg1"/>
              </a:solidFill>
              <a:latin typeface="Calibri" panose="020F0502020204030204" pitchFamily="34" charset="0"/>
            </a:endParaRPr>
          </a:p>
        </p:txBody>
      </p:sp>
      <p:sp>
        <p:nvSpPr>
          <p:cNvPr id="58371" name="Rectangle 6"/>
          <p:cNvSpPr>
            <a:spLocks noChangeArrowheads="1"/>
          </p:cNvSpPr>
          <p:nvPr/>
        </p:nvSpPr>
        <p:spPr bwMode="auto">
          <a:xfrm>
            <a:off x="233363" y="1447800"/>
            <a:ext cx="769143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228600" algn="l"/>
              </a:tabLst>
              <a:defRPr>
                <a:solidFill>
                  <a:schemeClr val="tx1"/>
                </a:solidFill>
                <a:latin typeface="Arial" panose="020B0604020202020204" pitchFamily="34" charset="0"/>
                <a:cs typeface="Arial" panose="020B0604020202020204" pitchFamily="34" charset="0"/>
              </a:defRPr>
            </a:lvl1pPr>
            <a:lvl2pPr marL="628650" indent="-171450">
              <a:tabLst>
                <a:tab pos="228600" algn="l"/>
              </a:tabLst>
              <a:defRPr>
                <a:solidFill>
                  <a:schemeClr val="tx1"/>
                </a:solidFill>
                <a:latin typeface="Arial" panose="020B0604020202020204" pitchFamily="34" charset="0"/>
                <a:cs typeface="Arial" panose="020B0604020202020204" pitchFamily="34" charset="0"/>
              </a:defRPr>
            </a:lvl2pPr>
            <a:lvl3pPr marL="1143000" indent="-228600">
              <a:tabLst>
                <a:tab pos="228600" algn="l"/>
              </a:tabLst>
              <a:defRPr>
                <a:solidFill>
                  <a:schemeClr val="tx1"/>
                </a:solidFill>
                <a:latin typeface="Arial" panose="020B0604020202020204" pitchFamily="34" charset="0"/>
                <a:cs typeface="Arial" panose="020B0604020202020204" pitchFamily="34" charset="0"/>
              </a:defRPr>
            </a:lvl3pPr>
            <a:lvl4pPr marL="1600200" indent="-228600">
              <a:tabLst>
                <a:tab pos="228600" algn="l"/>
              </a:tabLst>
              <a:defRPr>
                <a:solidFill>
                  <a:schemeClr val="tx1"/>
                </a:solidFill>
                <a:latin typeface="Arial" panose="020B0604020202020204" pitchFamily="34" charset="0"/>
                <a:cs typeface="Arial" panose="020B0604020202020204" pitchFamily="34" charset="0"/>
              </a:defRPr>
            </a:lvl4pPr>
            <a:lvl5pPr marL="2057400" indent="-228600">
              <a:tabLst>
                <a:tab pos="2286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9pPr>
          </a:lstStyle>
          <a:p>
            <a:pPr marL="285750" indent="-285750" algn="just">
              <a:buFont typeface="Arial" panose="020B0604020202020204" pitchFamily="34" charset="0"/>
              <a:buChar char="•"/>
            </a:pPr>
            <a:r>
              <a:rPr lang="en-US" altLang="en-US" sz="1600" dirty="0">
                <a:latin typeface="Calibri" panose="020F0502020204030204" pitchFamily="34" charset="0"/>
              </a:rPr>
              <a:t>Card Blocking</a:t>
            </a:r>
          </a:p>
          <a:p>
            <a:pPr marL="285750" indent="-285750" algn="just">
              <a:buFont typeface="Arial" panose="020B0604020202020204" pitchFamily="34" charset="0"/>
              <a:buChar char="•"/>
            </a:pPr>
            <a:r>
              <a:rPr lang="en-US" altLang="en-US" sz="1600" dirty="0" smtClean="0">
                <a:latin typeface="Calibri" panose="020F0502020204030204" pitchFamily="34" charset="0"/>
              </a:rPr>
              <a:t>Emergency </a:t>
            </a:r>
            <a:r>
              <a:rPr lang="en-US" altLang="en-US" sz="1600" dirty="0">
                <a:latin typeface="Calibri" panose="020F0502020204030204" pitchFamily="34" charset="0"/>
              </a:rPr>
              <a:t>hotel &amp; travel assistance to continue at </a:t>
            </a:r>
            <a:r>
              <a:rPr lang="en-US" altLang="en-US" sz="1600" dirty="0" err="1">
                <a:latin typeface="Calibri" panose="020F0502020204030204" pitchFamily="34" charset="0"/>
              </a:rPr>
              <a:t>Rs</a:t>
            </a:r>
            <a:r>
              <a:rPr lang="en-US" altLang="en-US" sz="1600" dirty="0">
                <a:latin typeface="Calibri" panose="020F0502020204030204" pitchFamily="34" charset="0"/>
              </a:rPr>
              <a:t>. 80,000 while abroad and to </a:t>
            </a:r>
            <a:r>
              <a:rPr lang="en-US" altLang="en-US" sz="1600" dirty="0" err="1">
                <a:latin typeface="Calibri" panose="020F0502020204030204" pitchFamily="34" charset="0"/>
              </a:rPr>
              <a:t>Rs</a:t>
            </a:r>
            <a:r>
              <a:rPr lang="en-US" altLang="en-US" sz="1600" dirty="0">
                <a:latin typeface="Calibri" panose="020F0502020204030204" pitchFamily="34" charset="0"/>
              </a:rPr>
              <a:t>. 40,000 in India</a:t>
            </a:r>
          </a:p>
          <a:p>
            <a:pPr marL="285750" indent="-285750" algn="just">
              <a:buFont typeface="Arial" panose="020B0604020202020204" pitchFamily="34" charset="0"/>
              <a:buChar char="•"/>
            </a:pPr>
            <a:r>
              <a:rPr lang="en-US" altLang="en-US" sz="1600" dirty="0" smtClean="0">
                <a:latin typeface="Calibri" panose="020F0502020204030204" pitchFamily="34" charset="0"/>
              </a:rPr>
              <a:t>Emergency </a:t>
            </a:r>
            <a:r>
              <a:rPr lang="en-US" altLang="en-US" sz="1600" dirty="0">
                <a:latin typeface="Calibri" panose="020F0502020204030204" pitchFamily="34" charset="0"/>
              </a:rPr>
              <a:t>cash assistance will be </a:t>
            </a:r>
            <a:r>
              <a:rPr lang="en-US" altLang="en-US" sz="1600" dirty="0" err="1">
                <a:latin typeface="Calibri" panose="020F0502020204030204" pitchFamily="34" charset="0"/>
              </a:rPr>
              <a:t>Rs</a:t>
            </a:r>
            <a:r>
              <a:rPr lang="en-US" altLang="en-US" sz="1600" dirty="0">
                <a:latin typeface="Calibri" panose="020F0502020204030204" pitchFamily="34" charset="0"/>
              </a:rPr>
              <a:t>. 5000 in India</a:t>
            </a:r>
          </a:p>
          <a:p>
            <a:pPr marL="285750" indent="-285750" algn="just">
              <a:buFont typeface="Arial" panose="020B0604020202020204" pitchFamily="34" charset="0"/>
              <a:buChar char="•"/>
            </a:pPr>
            <a:r>
              <a:rPr lang="en-US" altLang="en-US" sz="1600" dirty="0" smtClean="0">
                <a:latin typeface="Calibri" panose="020F0502020204030204" pitchFamily="34" charset="0"/>
              </a:rPr>
              <a:t>Complimentary </a:t>
            </a:r>
            <a:r>
              <a:rPr lang="en-US" altLang="en-US" sz="1600" dirty="0">
                <a:latin typeface="Calibri" panose="020F0502020204030204" pitchFamily="34" charset="0"/>
              </a:rPr>
              <a:t>fraud protection cover </a:t>
            </a:r>
            <a:r>
              <a:rPr lang="en-US" altLang="en-US" sz="1600" dirty="0" smtClean="0">
                <a:latin typeface="Calibri" panose="020F0502020204030204" pitchFamily="34" charset="0"/>
              </a:rPr>
              <a:t>amount </a:t>
            </a:r>
            <a:r>
              <a:rPr lang="en-US" altLang="en-US" sz="1600" dirty="0" err="1" smtClean="0">
                <a:latin typeface="Calibri" panose="020F0502020204030204" pitchFamily="34" charset="0"/>
              </a:rPr>
              <a:t>Rs</a:t>
            </a:r>
            <a:r>
              <a:rPr lang="en-US" altLang="en-US" sz="1600" dirty="0" smtClean="0">
                <a:latin typeface="Calibri" panose="020F0502020204030204" pitchFamily="34" charset="0"/>
              </a:rPr>
              <a:t>. </a:t>
            </a:r>
            <a:r>
              <a:rPr lang="en-US" altLang="en-US" sz="1600" b="1" dirty="0">
                <a:latin typeface="Calibri" panose="020F0502020204030204" pitchFamily="34" charset="0"/>
              </a:rPr>
              <a:t>1,00,000</a:t>
            </a:r>
            <a:endParaRPr lang="en-US" altLang="en-US" sz="1600" dirty="0">
              <a:latin typeface="Calibri" panose="020F0502020204030204" pitchFamily="34" charset="0"/>
            </a:endParaRPr>
          </a:p>
          <a:p>
            <a:pPr marL="285750" indent="-285750" algn="just">
              <a:buFont typeface="Arial" panose="020B0604020202020204" pitchFamily="34" charset="0"/>
              <a:buChar char="•"/>
            </a:pPr>
            <a:endParaRPr lang="en-US" altLang="en-US" sz="1600" dirty="0">
              <a:latin typeface="Calibri" panose="020F0502020204030204" pitchFamily="34" charset="0"/>
            </a:endParaRPr>
          </a:p>
          <a:p>
            <a:pPr marL="742950" lvl="1" indent="-285750" algn="just">
              <a:buFont typeface="Arial" panose="020B0604020202020204" pitchFamily="34" charset="0"/>
              <a:buChar char="•"/>
            </a:pPr>
            <a:r>
              <a:rPr lang="en-US" altLang="en-US" sz="1600" dirty="0">
                <a:latin typeface="Calibri" panose="020F0502020204030204" pitchFamily="34" charset="0"/>
              </a:rPr>
              <a:t>Lost &amp; stolen cover</a:t>
            </a:r>
          </a:p>
          <a:p>
            <a:pPr marL="742950" lvl="1" indent="-285750" algn="just">
              <a:buFont typeface="Arial" panose="020B0604020202020204" pitchFamily="34" charset="0"/>
              <a:buChar char="•"/>
            </a:pPr>
            <a:r>
              <a:rPr lang="en-US" altLang="en-US" sz="1600" dirty="0">
                <a:latin typeface="Calibri" panose="020F0502020204030204" pitchFamily="34" charset="0"/>
              </a:rPr>
              <a:t>Online fraud &amp; Phishing cover</a:t>
            </a:r>
          </a:p>
          <a:p>
            <a:pPr marL="742950" lvl="1" indent="-285750" algn="just">
              <a:buFont typeface="Arial" panose="020B0604020202020204" pitchFamily="34" charset="0"/>
              <a:buChar char="•"/>
            </a:pPr>
            <a:r>
              <a:rPr lang="en-US" altLang="en-US" sz="1600" dirty="0">
                <a:latin typeface="Calibri" panose="020F0502020204030204" pitchFamily="34" charset="0"/>
              </a:rPr>
              <a:t>Skimming &amp; counterfeiting cover</a:t>
            </a:r>
          </a:p>
          <a:p>
            <a:pPr marL="742950" lvl="1" indent="-285750" algn="just">
              <a:buFont typeface="Arial" panose="020B0604020202020204" pitchFamily="34" charset="0"/>
              <a:buChar char="•"/>
            </a:pPr>
            <a:r>
              <a:rPr lang="en-US" altLang="en-US" sz="1600" dirty="0">
                <a:latin typeface="Calibri" panose="020F0502020204030204" pitchFamily="34" charset="0"/>
              </a:rPr>
              <a:t>Cover to start </a:t>
            </a:r>
            <a:r>
              <a:rPr lang="en-US" altLang="en-US" sz="1600" b="1" dirty="0" smtClean="0">
                <a:latin typeface="Calibri" panose="020F0502020204030204" pitchFamily="34" charset="0"/>
              </a:rPr>
              <a:t>30 </a:t>
            </a:r>
            <a:r>
              <a:rPr lang="en-US" altLang="en-US" sz="1600" b="1" dirty="0">
                <a:latin typeface="Calibri" panose="020F0502020204030204" pitchFamily="34" charset="0"/>
              </a:rPr>
              <a:t>days </a:t>
            </a:r>
            <a:r>
              <a:rPr lang="en-US" altLang="en-US" sz="1600" dirty="0">
                <a:latin typeface="Calibri" panose="020F0502020204030204" pitchFamily="34" charset="0"/>
              </a:rPr>
              <a:t>prior to lost reporting</a:t>
            </a:r>
          </a:p>
          <a:p>
            <a:pPr marL="742950" lvl="1" indent="-285750" algn="just">
              <a:buFont typeface="Arial" panose="020B0604020202020204" pitchFamily="34" charset="0"/>
              <a:buChar char="•"/>
            </a:pPr>
            <a:r>
              <a:rPr lang="en-US" altLang="en-US" sz="1600" dirty="0">
                <a:latin typeface="Calibri" panose="020F0502020204030204" pitchFamily="34" charset="0"/>
              </a:rPr>
              <a:t>No limit per card cover</a:t>
            </a:r>
          </a:p>
          <a:p>
            <a:pPr marL="742950" lvl="1" indent="-285750" algn="just">
              <a:buFont typeface="Arial" panose="020B0604020202020204" pitchFamily="34" charset="0"/>
              <a:buChar char="•"/>
            </a:pPr>
            <a:r>
              <a:rPr lang="en-US" altLang="en-US" sz="1600" dirty="0">
                <a:latin typeface="Calibri" panose="020F0502020204030204" pitchFamily="34" charset="0"/>
              </a:rPr>
              <a:t>F-secure Anti </a:t>
            </a:r>
            <a:r>
              <a:rPr lang="en-US" altLang="en-US" sz="1600" dirty="0" smtClean="0">
                <a:latin typeface="Calibri" panose="020F0502020204030204" pitchFamily="34" charset="0"/>
              </a:rPr>
              <a:t>virus</a:t>
            </a:r>
          </a:p>
          <a:p>
            <a:pPr marL="742950" lvl="1" indent="-285750" algn="just">
              <a:buFont typeface="Arial" panose="020B0604020202020204" pitchFamily="34" charset="0"/>
              <a:buChar char="•"/>
            </a:pPr>
            <a:r>
              <a:rPr lang="en-US" altLang="en-US" sz="1600" dirty="0" smtClean="0">
                <a:latin typeface="Calibri" panose="020F0502020204030204" pitchFamily="34" charset="0"/>
              </a:rPr>
              <a:t>Doctor on Call</a:t>
            </a:r>
          </a:p>
          <a:p>
            <a:pPr marL="742950" lvl="1" indent="-285750" algn="just">
              <a:buFont typeface="Arial" panose="020B0604020202020204" pitchFamily="34" charset="0"/>
              <a:buChar char="•"/>
            </a:pPr>
            <a:r>
              <a:rPr lang="en-US" altLang="en-US" sz="1600" dirty="0" smtClean="0">
                <a:latin typeface="Calibri" panose="020F0502020204030204" pitchFamily="34" charset="0"/>
              </a:rPr>
              <a:t>Zee 5 Subscription</a:t>
            </a:r>
            <a:endParaRPr lang="en-US" altLang="en-US" sz="1600" dirty="0">
              <a:latin typeface="Calibri" panose="020F0502020204030204" pitchFamily="34" charset="0"/>
            </a:endParaRPr>
          </a:p>
          <a:p>
            <a:pPr marL="285750" indent="-285750" algn="just">
              <a:buFont typeface="Arial" panose="020B0604020202020204" pitchFamily="34" charset="0"/>
              <a:buChar char="•"/>
            </a:pPr>
            <a:r>
              <a:rPr lang="en-US" altLang="en-US" sz="1600" dirty="0">
                <a:latin typeface="Calibri" panose="020F0502020204030204" pitchFamily="34" charset="0"/>
              </a:rPr>
              <a:t>Free PAN Card replacement</a:t>
            </a:r>
          </a:p>
          <a:p>
            <a:pPr marL="285750" indent="-285750" algn="just">
              <a:buFont typeface="Arial" panose="020B0604020202020204" pitchFamily="34" charset="0"/>
              <a:buChar char="•"/>
            </a:pPr>
            <a:endParaRPr lang="en-US" altLang="en-US" sz="1600" dirty="0">
              <a:latin typeface="Calibri" panose="020F0502020204030204" pitchFamily="34" charset="0"/>
            </a:endParaRPr>
          </a:p>
          <a:p>
            <a:pPr marL="285750" indent="-285750" algn="just">
              <a:buFont typeface="Arial" panose="020B0604020202020204" pitchFamily="34" charset="0"/>
              <a:buChar char="•"/>
            </a:pPr>
            <a:r>
              <a:rPr lang="en-US" altLang="en-US" sz="1600" dirty="0">
                <a:latin typeface="Calibri" panose="020F0502020204030204" pitchFamily="34" charset="0"/>
              </a:rPr>
              <a:t>Valuable document registration/Key fobs/reminder stickers</a:t>
            </a:r>
          </a:p>
          <a:p>
            <a:pPr marL="285750" indent="-285750" algn="just">
              <a:buFont typeface="Arial" panose="020B0604020202020204" pitchFamily="34" charset="0"/>
              <a:buChar char="•"/>
            </a:pPr>
            <a:r>
              <a:rPr lang="en-US" altLang="en-US" sz="1600" dirty="0">
                <a:latin typeface="Calibri" panose="020F0502020204030204" pitchFamily="34" charset="0"/>
              </a:rPr>
              <a:t>Number of customers covered in </a:t>
            </a:r>
            <a:r>
              <a:rPr lang="en-US" altLang="en-US" sz="1600" dirty="0" smtClean="0">
                <a:latin typeface="Calibri" panose="020F0502020204030204" pitchFamily="34" charset="0"/>
              </a:rPr>
              <a:t>Classic + </a:t>
            </a:r>
            <a:r>
              <a:rPr lang="en-US" altLang="en-US" sz="1600" dirty="0">
                <a:latin typeface="Calibri" panose="020F0502020204030204" pitchFamily="34" charset="0"/>
              </a:rPr>
              <a:t>Plan: 1</a:t>
            </a:r>
          </a:p>
        </p:txBody>
      </p:sp>
      <p:sp>
        <p:nvSpPr>
          <p:cNvPr id="8" name="10-Point Star 7"/>
          <p:cNvSpPr/>
          <p:nvPr/>
        </p:nvSpPr>
        <p:spPr bwMode="auto">
          <a:xfrm>
            <a:off x="5855898" y="3530542"/>
            <a:ext cx="3071004" cy="3019246"/>
          </a:xfrm>
          <a:prstGeom prst="star10">
            <a:avLst/>
          </a:prstGeom>
          <a:solidFill>
            <a:srgbClr val="FCCA00"/>
          </a:solidFill>
          <a:ln w="9525" cap="flat" cmpd="sng" algn="ctr">
            <a:solidFill>
              <a:schemeClr val="tx1"/>
            </a:solidFill>
            <a:prstDash val="solid"/>
            <a:round/>
            <a:headEnd type="none" w="med" len="med"/>
            <a:tailEnd type="none" w="med" len="med"/>
          </a:ln>
          <a:effectLst/>
          <a:scene3d>
            <a:camera prst="orthographicFront"/>
            <a:lightRig rig="threePt" dir="t"/>
          </a:scene3d>
          <a:sp3d>
            <a:bevelT prst="relaxedInset"/>
          </a:sp3d>
        </p:spPr>
        <p:txBody>
          <a:bodyPr/>
          <a:lstStyle/>
          <a:p>
            <a:pPr algn="ctr">
              <a:defRPr/>
            </a:pPr>
            <a:r>
              <a:rPr lang="en-US" dirty="0">
                <a:solidFill>
                  <a:srgbClr val="CD007E"/>
                </a:solidFill>
                <a:latin typeface="Calibri" panose="020F0502020204030204" pitchFamily="34" charset="0"/>
                <a:cs typeface="Arial" panose="020B0604020202020204" pitchFamily="34" charset="0"/>
              </a:rPr>
              <a:t>Annual  Fee </a:t>
            </a:r>
          </a:p>
          <a:p>
            <a:pPr algn="ctr">
              <a:defRPr/>
            </a:pPr>
            <a:r>
              <a:rPr lang="en-US" sz="3200" b="1" dirty="0" err="1" smtClean="0">
                <a:solidFill>
                  <a:srgbClr val="CD007E"/>
                </a:solidFill>
                <a:effectLst>
                  <a:outerShdw blurRad="50800" dist="38100" dir="2700000" algn="tl" rotWithShape="0">
                    <a:prstClr val="black">
                      <a:alpha val="40000"/>
                    </a:prstClr>
                  </a:outerShdw>
                </a:effectLst>
                <a:latin typeface="Calibri" panose="020F0502020204030204" pitchFamily="34" charset="0"/>
                <a:cs typeface="Arial" panose="020B0604020202020204" pitchFamily="34" charset="0"/>
              </a:rPr>
              <a:t>Rs</a:t>
            </a:r>
            <a:r>
              <a:rPr lang="en-US" sz="3200" b="1" dirty="0" smtClean="0">
                <a:solidFill>
                  <a:srgbClr val="CD007E"/>
                </a:solidFill>
                <a:effectLst>
                  <a:outerShdw blurRad="50800" dist="38100" dir="2700000" algn="tl" rotWithShape="0">
                    <a:prstClr val="black">
                      <a:alpha val="40000"/>
                    </a:prstClr>
                  </a:outerShdw>
                </a:effectLst>
                <a:latin typeface="Calibri" panose="020F0502020204030204" pitchFamily="34" charset="0"/>
                <a:cs typeface="Arial" panose="020B0604020202020204" pitchFamily="34" charset="0"/>
              </a:rPr>
              <a:t>. 1899</a:t>
            </a:r>
            <a:endParaRPr lang="en-US" sz="3200" b="1" dirty="0">
              <a:solidFill>
                <a:srgbClr val="CD007E"/>
              </a:solidFill>
              <a:effectLst>
                <a:outerShdw blurRad="50800" dist="38100" dir="2700000" algn="tl" rotWithShape="0">
                  <a:prstClr val="black">
                    <a:alpha val="40000"/>
                  </a:prstClr>
                </a:outerShdw>
              </a:effectLst>
              <a:latin typeface="Calibri" panose="020F050202020403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3962400" y="6549788"/>
            <a:ext cx="1038578" cy="304800"/>
          </a:xfrm>
          <a:prstGeom prst="rect">
            <a:avLst/>
          </a:prstGeom>
        </p:spPr>
      </p:pic>
      <p:sp>
        <p:nvSpPr>
          <p:cNvPr id="2" name="Rectangle 1"/>
          <p:cNvSpPr/>
          <p:nvPr/>
        </p:nvSpPr>
        <p:spPr>
          <a:xfrm>
            <a:off x="6606122" y="5334000"/>
            <a:ext cx="1819729" cy="369332"/>
          </a:xfrm>
          <a:prstGeom prst="rect">
            <a:avLst/>
          </a:prstGeom>
        </p:spPr>
        <p:txBody>
          <a:bodyPr wrap="none">
            <a:spAutoFit/>
          </a:bodyPr>
          <a:lstStyle/>
          <a:p>
            <a:r>
              <a:rPr lang="en-US" b="1" dirty="0" smtClean="0">
                <a:solidFill>
                  <a:srgbClr val="CD007E"/>
                </a:solidFill>
                <a:effectLst>
                  <a:outerShdw blurRad="50800" dist="38100" dir="2700000" algn="tl" rotWithShape="0">
                    <a:prstClr val="black">
                      <a:alpha val="40000"/>
                    </a:prstClr>
                  </a:outerShdw>
                </a:effectLst>
                <a:latin typeface="Book Antiqua" panose="02040602050305030304" pitchFamily="18" charset="0"/>
                <a:cs typeface="Arial" panose="020B0604020202020204" pitchFamily="34" charset="0"/>
              </a:rPr>
              <a:t>Single Member</a:t>
            </a:r>
            <a:endParaRPr lang="en-US" dirty="0">
              <a:solidFill>
                <a:srgbClr val="CD007E"/>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ChangeArrowheads="1"/>
          </p:cNvSpPr>
          <p:nvPr/>
        </p:nvSpPr>
        <p:spPr bwMode="auto">
          <a:xfrm>
            <a:off x="195911" y="772180"/>
            <a:ext cx="42119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2800" b="1" dirty="0" smtClean="0">
                <a:solidFill>
                  <a:schemeClr val="bg1"/>
                </a:solidFill>
                <a:latin typeface="Calibri" panose="020F0502020204030204" pitchFamily="34" charset="0"/>
              </a:rPr>
              <a:t>Premium + </a:t>
            </a:r>
            <a:r>
              <a:rPr lang="en-US" altLang="en-US" sz="2800" b="1" dirty="0">
                <a:solidFill>
                  <a:schemeClr val="bg1"/>
                </a:solidFill>
                <a:latin typeface="Calibri" panose="020F0502020204030204" pitchFamily="34" charset="0"/>
              </a:rPr>
              <a:t>Card </a:t>
            </a:r>
            <a:r>
              <a:rPr lang="en-US" altLang="en-US" sz="2800" b="1" dirty="0" smtClean="0">
                <a:solidFill>
                  <a:schemeClr val="bg1"/>
                </a:solidFill>
                <a:latin typeface="Calibri" panose="020F0502020204030204" pitchFamily="34" charset="0"/>
              </a:rPr>
              <a:t>Protection</a:t>
            </a:r>
            <a:endParaRPr lang="en-GB" altLang="en-US" sz="2800" b="1" dirty="0">
              <a:solidFill>
                <a:schemeClr val="bg1"/>
              </a:solidFill>
              <a:latin typeface="Calibri" panose="020F0502020204030204" pitchFamily="34" charset="0"/>
            </a:endParaRPr>
          </a:p>
        </p:txBody>
      </p:sp>
      <p:sp>
        <p:nvSpPr>
          <p:cNvPr id="59395" name="Rectangle 6"/>
          <p:cNvSpPr>
            <a:spLocks noChangeArrowheads="1"/>
          </p:cNvSpPr>
          <p:nvPr/>
        </p:nvSpPr>
        <p:spPr bwMode="auto">
          <a:xfrm>
            <a:off x="268288" y="1458913"/>
            <a:ext cx="8266112" cy="490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228600" algn="l"/>
              </a:tabLst>
              <a:defRPr>
                <a:solidFill>
                  <a:schemeClr val="tx1"/>
                </a:solidFill>
                <a:latin typeface="Arial" panose="020B0604020202020204" pitchFamily="34" charset="0"/>
                <a:cs typeface="Arial" panose="020B0604020202020204" pitchFamily="34" charset="0"/>
              </a:defRPr>
            </a:lvl1pPr>
            <a:lvl2pPr marL="628650" indent="-171450">
              <a:tabLst>
                <a:tab pos="228600" algn="l"/>
              </a:tabLst>
              <a:defRPr>
                <a:solidFill>
                  <a:schemeClr val="tx1"/>
                </a:solidFill>
                <a:latin typeface="Arial" panose="020B0604020202020204" pitchFamily="34" charset="0"/>
                <a:cs typeface="Arial" panose="020B0604020202020204" pitchFamily="34" charset="0"/>
              </a:defRPr>
            </a:lvl2pPr>
            <a:lvl3pPr marL="1143000" indent="-228600">
              <a:tabLst>
                <a:tab pos="228600" algn="l"/>
              </a:tabLst>
              <a:defRPr>
                <a:solidFill>
                  <a:schemeClr val="tx1"/>
                </a:solidFill>
                <a:latin typeface="Arial" panose="020B0604020202020204" pitchFamily="34" charset="0"/>
                <a:cs typeface="Arial" panose="020B0604020202020204" pitchFamily="34" charset="0"/>
              </a:defRPr>
            </a:lvl3pPr>
            <a:lvl4pPr marL="1600200" indent="-228600">
              <a:tabLst>
                <a:tab pos="228600" algn="l"/>
              </a:tabLst>
              <a:defRPr>
                <a:solidFill>
                  <a:schemeClr val="tx1"/>
                </a:solidFill>
                <a:latin typeface="Arial" panose="020B0604020202020204" pitchFamily="34" charset="0"/>
                <a:cs typeface="Arial" panose="020B0604020202020204" pitchFamily="34" charset="0"/>
              </a:defRPr>
            </a:lvl4pPr>
            <a:lvl5pPr marL="2057400" indent="-228600">
              <a:tabLst>
                <a:tab pos="2286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9pPr>
          </a:lstStyle>
          <a:p>
            <a:pPr marL="285750" indent="-285750" algn="just">
              <a:buFont typeface="Arial" panose="020B0604020202020204" pitchFamily="34" charset="0"/>
              <a:buChar char="•"/>
            </a:pPr>
            <a:r>
              <a:rPr lang="en-US" altLang="en-US" sz="1500" dirty="0">
                <a:latin typeface="Calibri" panose="020F0502020204030204" pitchFamily="34" charset="0"/>
              </a:rPr>
              <a:t>Card </a:t>
            </a:r>
            <a:r>
              <a:rPr lang="en-US" altLang="en-US" sz="1500" dirty="0" smtClean="0">
                <a:latin typeface="Calibri" panose="020F0502020204030204" pitchFamily="34" charset="0"/>
              </a:rPr>
              <a:t>Blocking</a:t>
            </a:r>
          </a:p>
          <a:p>
            <a:pPr marL="285750" indent="-285750" algn="just">
              <a:buFont typeface="Arial" panose="020B0604020202020204" pitchFamily="34" charset="0"/>
              <a:buChar char="•"/>
            </a:pPr>
            <a:r>
              <a:rPr lang="en-US" altLang="en-US" sz="1500" dirty="0" smtClean="0">
                <a:latin typeface="Calibri" panose="020F0502020204030204" pitchFamily="34" charset="0"/>
              </a:rPr>
              <a:t>Emergency </a:t>
            </a:r>
            <a:r>
              <a:rPr lang="en-US" altLang="en-US" sz="1500" dirty="0">
                <a:latin typeface="Calibri" panose="020F0502020204030204" pitchFamily="34" charset="0"/>
              </a:rPr>
              <a:t>hotel &amp; travel assistance to continue at Rs. 120,000 while abroad and to Rs. 60,000 in India</a:t>
            </a:r>
          </a:p>
          <a:p>
            <a:pPr marL="285750" indent="-285750" algn="just">
              <a:buFont typeface="Arial" panose="020B0604020202020204" pitchFamily="34" charset="0"/>
              <a:buChar char="•"/>
            </a:pPr>
            <a:r>
              <a:rPr lang="en-US" altLang="en-US" sz="1500" dirty="0" smtClean="0">
                <a:latin typeface="Calibri" panose="020F0502020204030204" pitchFamily="34" charset="0"/>
              </a:rPr>
              <a:t>Emergency </a:t>
            </a:r>
            <a:r>
              <a:rPr lang="en-US" altLang="en-US" sz="1500" dirty="0">
                <a:latin typeface="Calibri" panose="020F0502020204030204" pitchFamily="34" charset="0"/>
              </a:rPr>
              <a:t>cash assistance will be Rs. 20,000 in India</a:t>
            </a:r>
          </a:p>
          <a:p>
            <a:pPr marL="285750" indent="-285750" algn="just">
              <a:buFont typeface="Arial" panose="020B0604020202020204" pitchFamily="34" charset="0"/>
              <a:buChar char="•"/>
            </a:pPr>
            <a:r>
              <a:rPr lang="en-US" altLang="en-US" sz="1500" dirty="0" smtClean="0">
                <a:latin typeface="Calibri" panose="020F0502020204030204" pitchFamily="34" charset="0"/>
              </a:rPr>
              <a:t>Complimentary </a:t>
            </a:r>
            <a:r>
              <a:rPr lang="en-US" altLang="en-US" sz="1500" dirty="0">
                <a:latin typeface="Calibri" panose="020F0502020204030204" pitchFamily="34" charset="0"/>
              </a:rPr>
              <a:t>fraud protection cover amount </a:t>
            </a:r>
            <a:r>
              <a:rPr lang="en-US" altLang="en-US" sz="1500" dirty="0" smtClean="0">
                <a:latin typeface="Calibri" panose="020F0502020204030204" pitchFamily="34" charset="0"/>
              </a:rPr>
              <a:t>Rs</a:t>
            </a:r>
            <a:r>
              <a:rPr lang="en-US" altLang="en-US" sz="1500" dirty="0">
                <a:latin typeface="Calibri" panose="020F0502020204030204" pitchFamily="34" charset="0"/>
              </a:rPr>
              <a:t>. </a:t>
            </a:r>
            <a:r>
              <a:rPr lang="en-US" altLang="en-US" sz="1500" b="1" dirty="0">
                <a:latin typeface="Calibri" panose="020F0502020204030204" pitchFamily="34" charset="0"/>
              </a:rPr>
              <a:t>2,00,000</a:t>
            </a:r>
            <a:endParaRPr lang="en-US" altLang="en-US" sz="1500" dirty="0">
              <a:latin typeface="Calibri" panose="020F0502020204030204" pitchFamily="34" charset="0"/>
            </a:endParaRPr>
          </a:p>
          <a:p>
            <a:pPr marL="285750" indent="-285750" algn="just">
              <a:buFont typeface="Arial" panose="020B0604020202020204" pitchFamily="34" charset="0"/>
              <a:buChar char="•"/>
            </a:pPr>
            <a:endParaRPr lang="en-US" altLang="en-US" sz="1500" dirty="0">
              <a:latin typeface="Calibri" panose="020F0502020204030204" pitchFamily="34" charset="0"/>
            </a:endParaRPr>
          </a:p>
          <a:p>
            <a:pPr marL="742950" lvl="1" indent="-285750" algn="just">
              <a:buFont typeface="Arial" panose="020B0604020202020204" pitchFamily="34" charset="0"/>
              <a:buChar char="•"/>
            </a:pPr>
            <a:r>
              <a:rPr lang="en-US" altLang="en-US" sz="1500" dirty="0">
                <a:latin typeface="Calibri" panose="020F0502020204030204" pitchFamily="34" charset="0"/>
              </a:rPr>
              <a:t>Lost &amp; stolen cover</a:t>
            </a:r>
          </a:p>
          <a:p>
            <a:pPr marL="742950" lvl="1" indent="-285750" algn="just">
              <a:buFont typeface="Arial" panose="020B0604020202020204" pitchFamily="34" charset="0"/>
              <a:buChar char="•"/>
            </a:pPr>
            <a:r>
              <a:rPr lang="en-US" altLang="en-US" sz="1500" dirty="0">
                <a:latin typeface="Calibri" panose="020F0502020204030204" pitchFamily="34" charset="0"/>
              </a:rPr>
              <a:t>Online fraud &amp; Phishing cover</a:t>
            </a:r>
          </a:p>
          <a:p>
            <a:pPr marL="742950" lvl="1" indent="-285750" algn="just">
              <a:buFont typeface="Arial" panose="020B0604020202020204" pitchFamily="34" charset="0"/>
              <a:buChar char="•"/>
            </a:pPr>
            <a:r>
              <a:rPr lang="en-US" altLang="en-US" sz="1500" dirty="0">
                <a:latin typeface="Calibri" panose="020F0502020204030204" pitchFamily="34" charset="0"/>
              </a:rPr>
              <a:t>Skimming &amp; counterfeiting cover</a:t>
            </a:r>
          </a:p>
          <a:p>
            <a:pPr marL="742950" lvl="1" indent="-285750" algn="just">
              <a:buFont typeface="Arial" panose="020B0604020202020204" pitchFamily="34" charset="0"/>
              <a:buChar char="•"/>
            </a:pPr>
            <a:r>
              <a:rPr lang="en-US" altLang="en-US" sz="1500" dirty="0">
                <a:latin typeface="Calibri" panose="020F0502020204030204" pitchFamily="34" charset="0"/>
              </a:rPr>
              <a:t>Cover to start </a:t>
            </a:r>
            <a:r>
              <a:rPr lang="en-US" altLang="en-US" sz="1500" b="1" dirty="0" smtClean="0">
                <a:latin typeface="Calibri" panose="020F0502020204030204" pitchFamily="34" charset="0"/>
              </a:rPr>
              <a:t>30 </a:t>
            </a:r>
            <a:r>
              <a:rPr lang="en-US" altLang="en-US" sz="1500" b="1" dirty="0">
                <a:latin typeface="Calibri" panose="020F0502020204030204" pitchFamily="34" charset="0"/>
              </a:rPr>
              <a:t>days </a:t>
            </a:r>
            <a:r>
              <a:rPr lang="en-US" altLang="en-US" sz="1500" dirty="0">
                <a:latin typeface="Calibri" panose="020F0502020204030204" pitchFamily="34" charset="0"/>
              </a:rPr>
              <a:t>prior to lost reporting</a:t>
            </a:r>
          </a:p>
          <a:p>
            <a:pPr marL="742950" lvl="1" indent="-285750" algn="just">
              <a:buFont typeface="Arial" panose="020B0604020202020204" pitchFamily="34" charset="0"/>
              <a:buChar char="•"/>
            </a:pPr>
            <a:r>
              <a:rPr lang="en-US" altLang="en-US" sz="1500" dirty="0">
                <a:latin typeface="Calibri" panose="020F0502020204030204" pitchFamily="34" charset="0"/>
              </a:rPr>
              <a:t>No limit per card cover</a:t>
            </a:r>
          </a:p>
          <a:p>
            <a:pPr marL="742950" lvl="1" indent="-285750" algn="just">
              <a:buFont typeface="Arial" panose="020B0604020202020204" pitchFamily="34" charset="0"/>
              <a:buChar char="•"/>
            </a:pPr>
            <a:r>
              <a:rPr lang="en-US" altLang="en-US" sz="1500" dirty="0">
                <a:latin typeface="Calibri" panose="020F0502020204030204" pitchFamily="34" charset="0"/>
              </a:rPr>
              <a:t>F-Secure Anti </a:t>
            </a:r>
            <a:r>
              <a:rPr lang="en-US" altLang="en-US" sz="1500" dirty="0" smtClean="0">
                <a:latin typeface="Calibri" panose="020F0502020204030204" pitchFamily="34" charset="0"/>
              </a:rPr>
              <a:t>virus</a:t>
            </a:r>
          </a:p>
          <a:p>
            <a:pPr marL="742950" lvl="1" indent="-285750" algn="just">
              <a:buFont typeface="Arial" panose="020B0604020202020204" pitchFamily="34" charset="0"/>
              <a:buChar char="•"/>
            </a:pPr>
            <a:r>
              <a:rPr lang="en-US" altLang="en-US" sz="1400" dirty="0">
                <a:latin typeface="Calibri" panose="020F0502020204030204" pitchFamily="34" charset="0"/>
              </a:rPr>
              <a:t>Doctor on Call</a:t>
            </a:r>
          </a:p>
          <a:p>
            <a:pPr marL="742950" lvl="1" indent="-285750" algn="just">
              <a:buFont typeface="Arial" panose="020B0604020202020204" pitchFamily="34" charset="0"/>
              <a:buChar char="•"/>
            </a:pPr>
            <a:r>
              <a:rPr lang="en-US" altLang="en-US" sz="1400" dirty="0">
                <a:latin typeface="Calibri" panose="020F0502020204030204" pitchFamily="34" charset="0"/>
              </a:rPr>
              <a:t>Zee 5 </a:t>
            </a:r>
            <a:r>
              <a:rPr lang="en-US" altLang="en-US" sz="1400" dirty="0" smtClean="0">
                <a:latin typeface="Calibri" panose="020F0502020204030204" pitchFamily="34" charset="0"/>
              </a:rPr>
              <a:t>Subscription</a:t>
            </a:r>
          </a:p>
          <a:p>
            <a:pPr marL="742950" lvl="1" indent="-285750" algn="just">
              <a:buFont typeface="Arial" panose="020B0604020202020204" pitchFamily="34" charset="0"/>
              <a:buChar char="•"/>
            </a:pPr>
            <a:r>
              <a:rPr lang="en-US" altLang="en-US" sz="1400" dirty="0" smtClean="0">
                <a:latin typeface="Calibri" panose="020F0502020204030204" pitchFamily="34" charset="0"/>
              </a:rPr>
              <a:t>Gaana Plus </a:t>
            </a:r>
            <a:r>
              <a:rPr lang="en-US" altLang="en-US" sz="1600" dirty="0">
                <a:latin typeface="Calibri" panose="020F0502020204030204" pitchFamily="34" charset="0"/>
              </a:rPr>
              <a:t>Subscription</a:t>
            </a:r>
            <a:endParaRPr lang="en-US" altLang="en-US" sz="1500" dirty="0">
              <a:latin typeface="Calibri" panose="020F0502020204030204" pitchFamily="34" charset="0"/>
            </a:endParaRPr>
          </a:p>
          <a:p>
            <a:pPr marL="285750" indent="-285750" algn="just">
              <a:buFont typeface="Arial" panose="020B0604020202020204" pitchFamily="34" charset="0"/>
              <a:buChar char="•"/>
            </a:pPr>
            <a:endParaRPr lang="en-US" altLang="en-US" sz="1500" dirty="0">
              <a:latin typeface="Calibri" panose="020F0502020204030204" pitchFamily="34" charset="0"/>
            </a:endParaRPr>
          </a:p>
          <a:p>
            <a:pPr marL="285750" indent="-285750" algn="just">
              <a:buFont typeface="Arial" panose="020B0604020202020204" pitchFamily="34" charset="0"/>
              <a:buChar char="•"/>
            </a:pPr>
            <a:r>
              <a:rPr lang="en-US" altLang="en-US" sz="1500" dirty="0">
                <a:latin typeface="Calibri" panose="020F0502020204030204" pitchFamily="34" charset="0"/>
              </a:rPr>
              <a:t>SMS2Talk and personalized Case Officer service</a:t>
            </a:r>
          </a:p>
          <a:p>
            <a:pPr marL="285750" indent="-285750" algn="just">
              <a:buFont typeface="Arial" panose="020B0604020202020204" pitchFamily="34" charset="0"/>
              <a:buChar char="•"/>
            </a:pPr>
            <a:endParaRPr lang="en-US" altLang="en-US" sz="1500" dirty="0">
              <a:latin typeface="Calibri" panose="020F0502020204030204" pitchFamily="34" charset="0"/>
            </a:endParaRPr>
          </a:p>
          <a:p>
            <a:pPr marL="285750" indent="-285750" algn="just">
              <a:buFont typeface="Arial" panose="020B0604020202020204" pitchFamily="34" charset="0"/>
              <a:buChar char="•"/>
            </a:pPr>
            <a:r>
              <a:rPr lang="en-US" altLang="en-US" sz="1500" dirty="0">
                <a:latin typeface="Calibri" panose="020F0502020204030204" pitchFamily="34" charset="0"/>
              </a:rPr>
              <a:t>Free PAN Card replacement</a:t>
            </a:r>
          </a:p>
          <a:p>
            <a:pPr marL="285750" indent="-285750" algn="just">
              <a:buFont typeface="Arial" panose="020B0604020202020204" pitchFamily="34" charset="0"/>
              <a:buChar char="•"/>
            </a:pPr>
            <a:r>
              <a:rPr lang="en-US" altLang="en-US" sz="1500" dirty="0">
                <a:latin typeface="Calibri" panose="020F0502020204030204" pitchFamily="34" charset="0"/>
              </a:rPr>
              <a:t>Valuable document registration/Key fobs/reminder stickers</a:t>
            </a:r>
          </a:p>
          <a:p>
            <a:pPr marL="285750" indent="-285750" algn="just">
              <a:buFont typeface="Arial" panose="020B0604020202020204" pitchFamily="34" charset="0"/>
              <a:buChar char="•"/>
            </a:pPr>
            <a:r>
              <a:rPr lang="en-US" altLang="en-US" sz="1500" dirty="0">
                <a:latin typeface="Calibri" panose="020F0502020204030204" pitchFamily="34" charset="0"/>
              </a:rPr>
              <a:t>Number of customers covered in Premium Plan: 2</a:t>
            </a:r>
          </a:p>
        </p:txBody>
      </p:sp>
      <p:sp>
        <p:nvSpPr>
          <p:cNvPr id="7" name="10-Point Star 6"/>
          <p:cNvSpPr/>
          <p:nvPr/>
        </p:nvSpPr>
        <p:spPr bwMode="auto">
          <a:xfrm>
            <a:off x="5486400" y="3429000"/>
            <a:ext cx="3192463" cy="3092714"/>
          </a:xfrm>
          <a:prstGeom prst="star10">
            <a:avLst/>
          </a:prstGeom>
          <a:solidFill>
            <a:srgbClr val="FCCA00"/>
          </a:solidFill>
          <a:ln w="9525" cap="flat" cmpd="sng" algn="ctr">
            <a:solidFill>
              <a:schemeClr val="tx1"/>
            </a:solidFill>
            <a:prstDash val="solid"/>
            <a:round/>
            <a:headEnd type="none" w="med" len="med"/>
            <a:tailEnd type="none" w="med" len="med"/>
          </a:ln>
          <a:effectLst/>
        </p:spPr>
        <p:txBody>
          <a:bodyPr/>
          <a:lstStyle/>
          <a:p>
            <a:pPr algn="ctr">
              <a:defRPr/>
            </a:pPr>
            <a:r>
              <a:rPr lang="en-US" b="1" dirty="0">
                <a:solidFill>
                  <a:srgbClr val="CD007E"/>
                </a:solidFill>
                <a:effectLst>
                  <a:outerShdw blurRad="50800" dist="38100" dir="2700000" algn="tl" rotWithShape="0">
                    <a:prstClr val="black">
                      <a:alpha val="40000"/>
                    </a:prstClr>
                  </a:outerShdw>
                </a:effectLst>
                <a:latin typeface="Calibri" panose="020F0502020204030204" pitchFamily="34" charset="0"/>
                <a:cs typeface="Arial" panose="020B0604020202020204" pitchFamily="34" charset="0"/>
              </a:rPr>
              <a:t>Annual fee</a:t>
            </a:r>
          </a:p>
          <a:p>
            <a:pPr algn="ctr">
              <a:defRPr/>
            </a:pPr>
            <a:r>
              <a:rPr lang="en-US" sz="3200" b="1" dirty="0">
                <a:solidFill>
                  <a:srgbClr val="CD007E"/>
                </a:solidFill>
                <a:effectLst>
                  <a:outerShdw blurRad="50800" dist="38100" dir="2700000" algn="tl" rotWithShape="0">
                    <a:prstClr val="black">
                      <a:alpha val="40000"/>
                    </a:prstClr>
                  </a:outerShdw>
                </a:effectLst>
                <a:latin typeface="Calibri" panose="020F0502020204030204" pitchFamily="34" charset="0"/>
                <a:cs typeface="Arial" panose="020B0604020202020204" pitchFamily="34" charset="0"/>
              </a:rPr>
              <a:t>Rs. </a:t>
            </a:r>
            <a:r>
              <a:rPr lang="en-US" sz="3200" b="1" dirty="0" smtClean="0">
                <a:solidFill>
                  <a:srgbClr val="CD007E"/>
                </a:solidFill>
                <a:effectLst>
                  <a:outerShdw blurRad="50800" dist="38100" dir="2700000" algn="tl" rotWithShape="0">
                    <a:prstClr val="black">
                      <a:alpha val="40000"/>
                    </a:prstClr>
                  </a:outerShdw>
                </a:effectLst>
                <a:latin typeface="Calibri" panose="020F0502020204030204" pitchFamily="34" charset="0"/>
                <a:cs typeface="Arial" panose="020B0604020202020204" pitchFamily="34" charset="0"/>
              </a:rPr>
              <a:t>2499</a:t>
            </a:r>
            <a:endParaRPr lang="en-US" sz="1400" b="1" dirty="0">
              <a:solidFill>
                <a:srgbClr val="CD007E"/>
              </a:solidFill>
              <a:effectLst>
                <a:outerShdw blurRad="50800" dist="38100" dir="2700000" algn="tl" rotWithShape="0">
                  <a:prstClr val="black">
                    <a:alpha val="40000"/>
                  </a:prstClr>
                </a:outerShdw>
              </a:effectLst>
              <a:latin typeface="Calibri" panose="020F0502020204030204" pitchFamily="34" charset="0"/>
              <a:cs typeface="Arial" panose="020B0604020202020204" pitchFamily="34" charset="0"/>
            </a:endParaRPr>
          </a:p>
          <a:p>
            <a:pPr>
              <a:defRPr/>
            </a:pPr>
            <a:endParaRPr lang="en-US" b="1" dirty="0">
              <a:solidFill>
                <a:srgbClr val="CD007E"/>
              </a:solidFill>
              <a:effectLst>
                <a:outerShdw blurRad="50800" dist="38100" dir="2700000" algn="tl" rotWithShape="0">
                  <a:prstClr val="black">
                    <a:alpha val="40000"/>
                  </a:prstClr>
                </a:outerShdw>
              </a:effectLst>
              <a:cs typeface="Arial" panose="020B0604020202020204" pitchFamily="34" charset="0"/>
            </a:endParaRPr>
          </a:p>
          <a:p>
            <a:pPr algn="ctr">
              <a:defRPr/>
            </a:pPr>
            <a:r>
              <a:rPr lang="en-US" b="1" dirty="0">
                <a:solidFill>
                  <a:srgbClr val="CD007E"/>
                </a:solidFill>
                <a:effectLst>
                  <a:outerShdw blurRad="50800" dist="38100" dir="2700000" algn="tl" rotWithShape="0">
                    <a:prstClr val="black">
                      <a:alpha val="40000"/>
                    </a:prstClr>
                  </a:outerShdw>
                </a:effectLst>
                <a:latin typeface="Book Antiqua" panose="02040602050305030304" pitchFamily="18" charset="0"/>
                <a:cs typeface="Arial" panose="020B0604020202020204" pitchFamily="34" charset="0"/>
              </a:rPr>
              <a:t>for up to 2 members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5"/>
          <p:cNvSpPr txBox="1">
            <a:spLocks noChangeArrowheads="1"/>
          </p:cNvSpPr>
          <p:nvPr/>
        </p:nvSpPr>
        <p:spPr bwMode="auto">
          <a:xfrm>
            <a:off x="533400" y="771525"/>
            <a:ext cx="6570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dirty="0" smtClean="0">
                <a:solidFill>
                  <a:schemeClr val="bg1"/>
                </a:solidFill>
                <a:latin typeface="Calibri" panose="020F0502020204030204" pitchFamily="34" charset="0"/>
              </a:rPr>
              <a:t>Platinum + </a:t>
            </a:r>
            <a:r>
              <a:rPr lang="en-US" altLang="en-US" sz="2800" b="1" dirty="0">
                <a:solidFill>
                  <a:schemeClr val="bg1"/>
                </a:solidFill>
                <a:latin typeface="Calibri" panose="020F0502020204030204" pitchFamily="34" charset="0"/>
              </a:rPr>
              <a:t>Card </a:t>
            </a:r>
            <a:r>
              <a:rPr lang="en-US" altLang="en-US" sz="2800" b="1" dirty="0" smtClean="0">
                <a:solidFill>
                  <a:schemeClr val="bg1"/>
                </a:solidFill>
                <a:latin typeface="Calibri" panose="020F0502020204030204" pitchFamily="34" charset="0"/>
              </a:rPr>
              <a:t>Protection</a:t>
            </a:r>
            <a:endParaRPr lang="en-US" altLang="en-US" sz="2800" b="1" dirty="0">
              <a:solidFill>
                <a:schemeClr val="bg1"/>
              </a:solidFill>
              <a:latin typeface="Calibri" panose="020F0502020204030204" pitchFamily="34" charset="0"/>
            </a:endParaRPr>
          </a:p>
        </p:txBody>
      </p:sp>
      <p:sp>
        <p:nvSpPr>
          <p:cNvPr id="60419" name="Rectangle 6"/>
          <p:cNvSpPr>
            <a:spLocks noChangeArrowheads="1"/>
          </p:cNvSpPr>
          <p:nvPr/>
        </p:nvSpPr>
        <p:spPr bwMode="auto">
          <a:xfrm>
            <a:off x="257175" y="1560409"/>
            <a:ext cx="8386763"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228600" algn="l"/>
              </a:tabLst>
              <a:defRPr>
                <a:solidFill>
                  <a:schemeClr val="tx1"/>
                </a:solidFill>
                <a:latin typeface="Arial" panose="020B0604020202020204" pitchFamily="34" charset="0"/>
                <a:cs typeface="Arial" panose="020B0604020202020204" pitchFamily="34" charset="0"/>
              </a:defRPr>
            </a:lvl1pPr>
            <a:lvl2pPr marL="628650" indent="-171450">
              <a:tabLst>
                <a:tab pos="228600" algn="l"/>
              </a:tabLst>
              <a:defRPr>
                <a:solidFill>
                  <a:schemeClr val="tx1"/>
                </a:solidFill>
                <a:latin typeface="Arial" panose="020B0604020202020204" pitchFamily="34" charset="0"/>
                <a:cs typeface="Arial" panose="020B0604020202020204" pitchFamily="34" charset="0"/>
              </a:defRPr>
            </a:lvl2pPr>
            <a:lvl3pPr marL="1143000" indent="-228600">
              <a:tabLst>
                <a:tab pos="228600" algn="l"/>
              </a:tabLst>
              <a:defRPr>
                <a:solidFill>
                  <a:schemeClr val="tx1"/>
                </a:solidFill>
                <a:latin typeface="Arial" panose="020B0604020202020204" pitchFamily="34" charset="0"/>
                <a:cs typeface="Arial" panose="020B0604020202020204" pitchFamily="34" charset="0"/>
              </a:defRPr>
            </a:lvl3pPr>
            <a:lvl4pPr marL="1600200" indent="-228600">
              <a:tabLst>
                <a:tab pos="228600" algn="l"/>
              </a:tabLst>
              <a:defRPr>
                <a:solidFill>
                  <a:schemeClr val="tx1"/>
                </a:solidFill>
                <a:latin typeface="Arial" panose="020B0604020202020204" pitchFamily="34" charset="0"/>
                <a:cs typeface="Arial" panose="020B0604020202020204" pitchFamily="34" charset="0"/>
              </a:defRPr>
            </a:lvl4pPr>
            <a:lvl5pPr marL="2057400" indent="-228600">
              <a:tabLst>
                <a:tab pos="2286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Lst>
              <a:defRPr>
                <a:solidFill>
                  <a:schemeClr val="tx1"/>
                </a:solidFill>
                <a:latin typeface="Arial" panose="020B0604020202020204" pitchFamily="34" charset="0"/>
                <a:cs typeface="Arial" panose="020B0604020202020204" pitchFamily="34" charset="0"/>
              </a:defRPr>
            </a:lvl9pPr>
          </a:lstStyle>
          <a:p>
            <a:pPr marL="285750" indent="-285750">
              <a:buFont typeface="Arial" panose="020B0604020202020204" pitchFamily="34" charset="0"/>
              <a:buChar char="•"/>
            </a:pPr>
            <a:r>
              <a:rPr lang="en-US" altLang="en-US" sz="1500" dirty="0" smtClean="0">
                <a:latin typeface="Calibri" panose="020F0502020204030204" pitchFamily="34" charset="0"/>
              </a:rPr>
              <a:t>Card Blocking</a:t>
            </a:r>
          </a:p>
          <a:p>
            <a:pPr marL="285750" indent="-285750">
              <a:buFont typeface="Arial" panose="020B0604020202020204" pitchFamily="34" charset="0"/>
              <a:buChar char="•"/>
            </a:pPr>
            <a:r>
              <a:rPr lang="en-US" altLang="en-US" sz="1500" dirty="0" smtClean="0">
                <a:latin typeface="Calibri" panose="020F0502020204030204" pitchFamily="34" charset="0"/>
              </a:rPr>
              <a:t>Emergency </a:t>
            </a:r>
            <a:r>
              <a:rPr lang="en-US" altLang="en-US" sz="1500" dirty="0">
                <a:latin typeface="Calibri" panose="020F0502020204030204" pitchFamily="34" charset="0"/>
              </a:rPr>
              <a:t>hotel &amp; travel assistance to continue at </a:t>
            </a:r>
            <a:r>
              <a:rPr lang="en-US" altLang="en-US" sz="1500" dirty="0" smtClean="0">
                <a:latin typeface="Calibri" panose="020F0502020204030204" pitchFamily="34" charset="0"/>
              </a:rPr>
              <a:t>Rs.160,000 </a:t>
            </a:r>
            <a:r>
              <a:rPr lang="en-US" altLang="en-US" sz="1500" dirty="0">
                <a:latin typeface="Calibri" panose="020F0502020204030204" pitchFamily="34" charset="0"/>
              </a:rPr>
              <a:t>while abroad and to </a:t>
            </a:r>
            <a:r>
              <a:rPr lang="en-US" altLang="en-US" sz="1500" dirty="0" smtClean="0">
                <a:latin typeface="Calibri" panose="020F0502020204030204" pitchFamily="34" charset="0"/>
              </a:rPr>
              <a:t>Rs.80,000 </a:t>
            </a:r>
            <a:r>
              <a:rPr lang="en-US" altLang="en-US" sz="1500" dirty="0">
                <a:latin typeface="Calibri" panose="020F0502020204030204" pitchFamily="34" charset="0"/>
              </a:rPr>
              <a:t>in India</a:t>
            </a:r>
          </a:p>
          <a:p>
            <a:pPr marL="285750" indent="-285750">
              <a:buFont typeface="Arial" panose="020B0604020202020204" pitchFamily="34" charset="0"/>
              <a:buChar char="•"/>
            </a:pPr>
            <a:r>
              <a:rPr lang="en-US" altLang="en-US" sz="1500" dirty="0" smtClean="0">
                <a:latin typeface="Calibri" panose="020F0502020204030204" pitchFamily="34" charset="0"/>
              </a:rPr>
              <a:t>Emergency </a:t>
            </a:r>
            <a:r>
              <a:rPr lang="en-US" altLang="en-US" sz="1500" dirty="0">
                <a:latin typeface="Calibri" panose="020F0502020204030204" pitchFamily="34" charset="0"/>
              </a:rPr>
              <a:t>cash assistance will be </a:t>
            </a:r>
            <a:r>
              <a:rPr lang="en-US" altLang="en-US" sz="1500" dirty="0" smtClean="0">
                <a:latin typeface="Calibri" panose="020F0502020204030204" pitchFamily="34" charset="0"/>
              </a:rPr>
              <a:t>Rs.20,000 </a:t>
            </a:r>
            <a:r>
              <a:rPr lang="en-US" altLang="en-US" sz="1500" dirty="0">
                <a:latin typeface="Calibri" panose="020F0502020204030204" pitchFamily="34" charset="0"/>
              </a:rPr>
              <a:t>in India</a:t>
            </a:r>
          </a:p>
          <a:p>
            <a:pPr marL="285750" indent="-285750">
              <a:buFont typeface="Arial" panose="020B0604020202020204" pitchFamily="34" charset="0"/>
              <a:buChar char="•"/>
            </a:pPr>
            <a:r>
              <a:rPr lang="en-US" altLang="en-US" sz="1500" dirty="0">
                <a:latin typeface="Calibri" panose="020F0502020204030204" pitchFamily="34" charset="0"/>
              </a:rPr>
              <a:t>Complimentary fraud protection cover </a:t>
            </a:r>
            <a:r>
              <a:rPr lang="en-US" altLang="en-US" sz="1500" dirty="0" smtClean="0">
                <a:latin typeface="Calibri" panose="020F0502020204030204" pitchFamily="34" charset="0"/>
              </a:rPr>
              <a:t>amount Rs.</a:t>
            </a:r>
            <a:r>
              <a:rPr lang="en-US" altLang="en-US" sz="1500" b="1" dirty="0" smtClean="0">
                <a:latin typeface="Calibri" panose="020F0502020204030204" pitchFamily="34" charset="0"/>
              </a:rPr>
              <a:t>3,00,000</a:t>
            </a:r>
            <a:endParaRPr lang="en-US" altLang="en-US" sz="1500" dirty="0">
              <a:latin typeface="Calibri" panose="020F0502020204030204" pitchFamily="34" charset="0"/>
            </a:endParaRPr>
          </a:p>
          <a:p>
            <a:pPr marL="285750" indent="-285750">
              <a:buFont typeface="Arial" panose="020B0604020202020204" pitchFamily="34" charset="0"/>
              <a:buChar char="•"/>
            </a:pPr>
            <a:endParaRPr lang="en-US" altLang="en-US" sz="1500" dirty="0">
              <a:latin typeface="Calibri" panose="020F0502020204030204" pitchFamily="34" charset="0"/>
            </a:endParaRPr>
          </a:p>
          <a:p>
            <a:pPr marL="742950" lvl="1" indent="-285750">
              <a:buFont typeface="Arial" panose="020B0604020202020204" pitchFamily="34" charset="0"/>
              <a:buChar char="•"/>
            </a:pPr>
            <a:r>
              <a:rPr lang="en-US" altLang="en-US" sz="1500" dirty="0">
                <a:latin typeface="Calibri" panose="020F0502020204030204" pitchFamily="34" charset="0"/>
              </a:rPr>
              <a:t>Lost &amp; stolen cover</a:t>
            </a:r>
          </a:p>
          <a:p>
            <a:pPr marL="742950" lvl="1" indent="-285750">
              <a:buFont typeface="Arial" panose="020B0604020202020204" pitchFamily="34" charset="0"/>
              <a:buChar char="•"/>
            </a:pPr>
            <a:r>
              <a:rPr lang="en-US" altLang="en-US" sz="1500" dirty="0">
                <a:latin typeface="Calibri" panose="020F0502020204030204" pitchFamily="34" charset="0"/>
              </a:rPr>
              <a:t>Online fraud &amp; Phishing cover</a:t>
            </a:r>
          </a:p>
          <a:p>
            <a:pPr marL="742950" lvl="1" indent="-285750">
              <a:buFont typeface="Arial" panose="020B0604020202020204" pitchFamily="34" charset="0"/>
              <a:buChar char="•"/>
            </a:pPr>
            <a:r>
              <a:rPr lang="en-US" altLang="en-US" sz="1500" dirty="0">
                <a:latin typeface="Calibri" panose="020F0502020204030204" pitchFamily="34" charset="0"/>
              </a:rPr>
              <a:t>Skimming &amp; counterfeiting cover</a:t>
            </a:r>
          </a:p>
          <a:p>
            <a:pPr marL="742950" lvl="1" indent="-285750">
              <a:buFont typeface="Arial" panose="020B0604020202020204" pitchFamily="34" charset="0"/>
              <a:buChar char="•"/>
            </a:pPr>
            <a:r>
              <a:rPr lang="en-US" altLang="en-US" sz="1500" dirty="0">
                <a:latin typeface="Calibri" panose="020F0502020204030204" pitchFamily="34" charset="0"/>
              </a:rPr>
              <a:t>Cover to start </a:t>
            </a:r>
            <a:r>
              <a:rPr lang="en-US" altLang="en-US" sz="1500" dirty="0" smtClean="0">
                <a:latin typeface="Calibri" panose="020F0502020204030204" pitchFamily="34" charset="0"/>
              </a:rPr>
              <a:t>30</a:t>
            </a:r>
            <a:r>
              <a:rPr lang="en-US" altLang="en-US" sz="1500" b="1" dirty="0" smtClean="0">
                <a:latin typeface="Calibri" panose="020F0502020204030204" pitchFamily="34" charset="0"/>
              </a:rPr>
              <a:t> </a:t>
            </a:r>
            <a:r>
              <a:rPr lang="en-US" altLang="en-US" sz="1500" b="1" dirty="0">
                <a:latin typeface="Calibri" panose="020F0502020204030204" pitchFamily="34" charset="0"/>
              </a:rPr>
              <a:t>days </a:t>
            </a:r>
            <a:r>
              <a:rPr lang="en-US" altLang="en-US" sz="1500" dirty="0">
                <a:latin typeface="Calibri" panose="020F0502020204030204" pitchFamily="34" charset="0"/>
              </a:rPr>
              <a:t>prior to lost reporting</a:t>
            </a:r>
          </a:p>
          <a:p>
            <a:pPr marL="742950" lvl="1" indent="-285750">
              <a:buFont typeface="Arial" panose="020B0604020202020204" pitchFamily="34" charset="0"/>
              <a:buChar char="•"/>
            </a:pPr>
            <a:r>
              <a:rPr lang="en-US" altLang="en-US" sz="1500" dirty="0">
                <a:latin typeface="Calibri" panose="020F0502020204030204" pitchFamily="34" charset="0"/>
              </a:rPr>
              <a:t>No limit per card cover</a:t>
            </a:r>
          </a:p>
          <a:p>
            <a:pPr marL="742950" lvl="1" indent="-285750">
              <a:buFont typeface="Arial" panose="020B0604020202020204" pitchFamily="34" charset="0"/>
              <a:buChar char="•"/>
            </a:pPr>
            <a:r>
              <a:rPr lang="en-US" altLang="en-US" sz="1500" dirty="0">
                <a:latin typeface="Calibri" panose="020F0502020204030204" pitchFamily="34" charset="0"/>
              </a:rPr>
              <a:t>F-secure </a:t>
            </a:r>
            <a:r>
              <a:rPr lang="en-US" altLang="en-US" sz="1500" dirty="0" smtClean="0">
                <a:latin typeface="Calibri" panose="020F0502020204030204" pitchFamily="34" charset="0"/>
              </a:rPr>
              <a:t>Antivirus</a:t>
            </a:r>
          </a:p>
          <a:p>
            <a:pPr marL="742950" lvl="1" indent="-285750" algn="just">
              <a:buFont typeface="Arial" panose="020B0604020202020204" pitchFamily="34" charset="0"/>
              <a:buChar char="•"/>
            </a:pPr>
            <a:r>
              <a:rPr lang="en-US" altLang="en-US" sz="1600" dirty="0">
                <a:latin typeface="Calibri" panose="020F0502020204030204" pitchFamily="34" charset="0"/>
              </a:rPr>
              <a:t>Doctor on Call</a:t>
            </a:r>
          </a:p>
          <a:p>
            <a:pPr marL="742950" lvl="1" indent="-285750" algn="just">
              <a:buFont typeface="Arial" panose="020B0604020202020204" pitchFamily="34" charset="0"/>
              <a:buChar char="•"/>
            </a:pPr>
            <a:r>
              <a:rPr lang="en-US" altLang="en-US" sz="1600" dirty="0">
                <a:latin typeface="Calibri" panose="020F0502020204030204" pitchFamily="34" charset="0"/>
              </a:rPr>
              <a:t>Zee 5 Subscription</a:t>
            </a:r>
          </a:p>
          <a:p>
            <a:pPr marL="742950" lvl="1" indent="-285750" algn="just">
              <a:buFont typeface="Arial" panose="020B0604020202020204" pitchFamily="34" charset="0"/>
              <a:buChar char="•"/>
            </a:pPr>
            <a:r>
              <a:rPr lang="en-US" altLang="en-US" sz="1600" dirty="0" err="1">
                <a:latin typeface="Calibri" panose="020F0502020204030204" pitchFamily="34" charset="0"/>
              </a:rPr>
              <a:t>Gaana</a:t>
            </a:r>
            <a:r>
              <a:rPr lang="en-US" altLang="en-US" sz="1600" dirty="0">
                <a:latin typeface="Calibri" panose="020F0502020204030204" pitchFamily="34" charset="0"/>
              </a:rPr>
              <a:t> Plus </a:t>
            </a:r>
            <a:r>
              <a:rPr lang="en-US" altLang="en-US" sz="1600" dirty="0" smtClean="0">
                <a:latin typeface="Calibri" panose="020F0502020204030204" pitchFamily="34" charset="0"/>
              </a:rPr>
              <a:t>Subscription</a:t>
            </a:r>
          </a:p>
          <a:p>
            <a:pPr marL="457200" lvl="1" indent="0" algn="just"/>
            <a:endParaRPr lang="en-US" altLang="en-US" sz="1600" dirty="0">
              <a:latin typeface="Calibri" panose="020F0502020204030204" pitchFamily="34" charset="0"/>
            </a:endParaRPr>
          </a:p>
          <a:p>
            <a:pPr marL="285750" indent="-285750">
              <a:buFont typeface="Arial" panose="020B0604020202020204" pitchFamily="34" charset="0"/>
              <a:buChar char="•"/>
            </a:pPr>
            <a:r>
              <a:rPr lang="en-US" altLang="en-US" sz="1500" dirty="0" smtClean="0">
                <a:latin typeface="Calibri" panose="020F0502020204030204" pitchFamily="34" charset="0"/>
              </a:rPr>
              <a:t>SMS2Talk </a:t>
            </a:r>
            <a:r>
              <a:rPr lang="en-US" altLang="en-US" sz="1500" dirty="0">
                <a:latin typeface="Calibri" panose="020F0502020204030204" pitchFamily="34" charset="0"/>
              </a:rPr>
              <a:t>and personalized Case Officer service</a:t>
            </a:r>
          </a:p>
          <a:p>
            <a:pPr marL="285750" indent="-285750">
              <a:buFont typeface="Arial" panose="020B0604020202020204" pitchFamily="34" charset="0"/>
              <a:buChar char="•"/>
            </a:pPr>
            <a:endParaRPr lang="en-US" altLang="en-US" sz="1500" dirty="0">
              <a:latin typeface="Calibri" panose="020F0502020204030204" pitchFamily="34" charset="0"/>
            </a:endParaRPr>
          </a:p>
          <a:p>
            <a:pPr marL="285750" indent="-285750">
              <a:buFont typeface="Arial" panose="020B0604020202020204" pitchFamily="34" charset="0"/>
              <a:buChar char="•"/>
            </a:pPr>
            <a:r>
              <a:rPr lang="en-US" altLang="en-US" sz="1500" dirty="0">
                <a:latin typeface="Calibri" panose="020F0502020204030204" pitchFamily="34" charset="0"/>
              </a:rPr>
              <a:t>Free PAN Card replacement</a:t>
            </a:r>
          </a:p>
          <a:p>
            <a:pPr marL="285750" indent="-285750">
              <a:buFont typeface="Arial" panose="020B0604020202020204" pitchFamily="34" charset="0"/>
              <a:buChar char="•"/>
            </a:pPr>
            <a:endParaRPr lang="en-US" altLang="en-US" sz="1500" dirty="0">
              <a:latin typeface="Calibri" panose="020F0502020204030204" pitchFamily="34" charset="0"/>
            </a:endParaRPr>
          </a:p>
          <a:p>
            <a:pPr marL="285750" indent="-285750">
              <a:buFont typeface="Arial" panose="020B0604020202020204" pitchFamily="34" charset="0"/>
              <a:buChar char="•"/>
            </a:pPr>
            <a:r>
              <a:rPr lang="en-US" altLang="en-US" sz="1500" dirty="0">
                <a:latin typeface="Calibri" panose="020F0502020204030204" pitchFamily="34" charset="0"/>
              </a:rPr>
              <a:t>Valuable document registration/Key fobs/reminder stickers</a:t>
            </a:r>
          </a:p>
          <a:p>
            <a:pPr marL="285750" indent="-285750">
              <a:buFont typeface="Arial" panose="020B0604020202020204" pitchFamily="34" charset="0"/>
              <a:buChar char="•"/>
            </a:pPr>
            <a:r>
              <a:rPr lang="en-US" altLang="en-US" sz="1500" dirty="0">
                <a:latin typeface="Calibri" panose="020F0502020204030204" pitchFamily="34" charset="0"/>
              </a:rPr>
              <a:t>Number of customers covered in Platinum Plan: 4</a:t>
            </a:r>
          </a:p>
        </p:txBody>
      </p:sp>
      <p:sp>
        <p:nvSpPr>
          <p:cNvPr id="8" name="10-Point Star 7"/>
          <p:cNvSpPr/>
          <p:nvPr/>
        </p:nvSpPr>
        <p:spPr bwMode="auto">
          <a:xfrm>
            <a:off x="5715000" y="3551000"/>
            <a:ext cx="3005932" cy="2998788"/>
          </a:xfrm>
          <a:prstGeom prst="star10">
            <a:avLst/>
          </a:prstGeom>
          <a:solidFill>
            <a:srgbClr val="FCCA00"/>
          </a:solidFill>
          <a:ln w="9525" cap="flat" cmpd="sng" algn="ctr">
            <a:solidFill>
              <a:schemeClr val="tx1"/>
            </a:solidFill>
            <a:prstDash val="solid"/>
            <a:round/>
            <a:headEnd type="none" w="med" len="med"/>
            <a:tailEnd type="none" w="med" len="med"/>
          </a:ln>
          <a:effectLst/>
        </p:spPr>
        <p:txBody>
          <a:bodyPr/>
          <a:lstStyle/>
          <a:p>
            <a:pPr algn="ctr">
              <a:defRPr/>
            </a:pPr>
            <a:r>
              <a:rPr lang="en-US" b="1" dirty="0">
                <a:solidFill>
                  <a:srgbClr val="CD007E"/>
                </a:solidFill>
                <a:latin typeface="Calibri" panose="020F0502020204030204" pitchFamily="34" charset="0"/>
                <a:cs typeface="Arial" panose="020B0604020202020204" pitchFamily="34" charset="0"/>
              </a:rPr>
              <a:t>Annual fee</a:t>
            </a:r>
          </a:p>
          <a:p>
            <a:pPr algn="ctr">
              <a:defRPr/>
            </a:pPr>
            <a:r>
              <a:rPr lang="en-US" sz="3200" b="1" dirty="0">
                <a:solidFill>
                  <a:srgbClr val="CD007E"/>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Rs. </a:t>
            </a:r>
            <a:r>
              <a:rPr lang="en-US" sz="3200" b="1" dirty="0" smtClean="0">
                <a:solidFill>
                  <a:srgbClr val="CD007E"/>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3199</a:t>
            </a:r>
            <a:endParaRPr lang="en-US" sz="1400" b="1" dirty="0">
              <a:solidFill>
                <a:srgbClr val="CD007E"/>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endParaRPr>
          </a:p>
          <a:p>
            <a:pPr>
              <a:defRPr/>
            </a:pPr>
            <a:endParaRPr lang="en-US" b="1" dirty="0">
              <a:solidFill>
                <a:srgbClr val="CD007E"/>
              </a:solidFill>
              <a:cs typeface="Arial" panose="020B0604020202020204" pitchFamily="34" charset="0"/>
            </a:endParaRPr>
          </a:p>
          <a:p>
            <a:pPr algn="ctr">
              <a:defRPr/>
            </a:pPr>
            <a:r>
              <a:rPr lang="en-US" b="1" dirty="0">
                <a:solidFill>
                  <a:srgbClr val="CD007E"/>
                </a:solidFill>
                <a:latin typeface="Book Antiqua" panose="02040602050305030304" pitchFamily="18" charset="0"/>
                <a:cs typeface="Arial" panose="020B0604020202020204" pitchFamily="34" charset="0"/>
              </a:rPr>
              <a:t>for up to 4 members</a:t>
            </a:r>
          </a:p>
        </p:txBody>
      </p:sp>
      <p:pic>
        <p:nvPicPr>
          <p:cNvPr id="7" name="Picture 6"/>
          <p:cNvPicPr>
            <a:picLocks noChangeAspect="1"/>
          </p:cNvPicPr>
          <p:nvPr/>
        </p:nvPicPr>
        <p:blipFill>
          <a:blip r:embed="rId2"/>
          <a:stretch>
            <a:fillRect/>
          </a:stretch>
        </p:blipFill>
        <p:spPr>
          <a:xfrm>
            <a:off x="3962400" y="6549788"/>
            <a:ext cx="1038578" cy="3048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248"/>
          <p:cNvGraphicFramePr>
            <a:graphicFrameLocks noGrp="1"/>
          </p:cNvGraphicFramePr>
          <p:nvPr/>
        </p:nvGraphicFramePr>
        <p:xfrm>
          <a:off x="381000" y="1676400"/>
          <a:ext cx="8534400" cy="4876802"/>
        </p:xfrm>
        <a:graphic>
          <a:graphicData uri="http://schemas.openxmlformats.org/drawingml/2006/table">
            <a:tbl>
              <a:tblPr/>
              <a:tblGrid>
                <a:gridCol w="1008063"/>
                <a:gridCol w="1128712"/>
                <a:gridCol w="2378075"/>
                <a:gridCol w="963613"/>
                <a:gridCol w="1158875"/>
                <a:gridCol w="1897062"/>
              </a:tblGrid>
              <a:tr h="7556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1"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Tenure</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AEEF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1"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CPP Plan Price (Rs)</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AEEF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1" i="0" u="none" strike="noStrike" cap="none" normalizeH="0" baseline="0" smtClean="0">
                          <a:ln>
                            <a:noFill/>
                          </a:ln>
                          <a:solidFill>
                            <a:srgbClr val="000000"/>
                          </a:solidFill>
                          <a:effectLst/>
                          <a:latin typeface="Calibri" panose="020F0502020204030204" pitchFamily="34" charset="0"/>
                          <a:cs typeface="Times New Roman" panose="02020603050405020304" pitchFamily="18" charset="0"/>
                        </a:rPr>
                        <a:t>ROI (on Monthly Reducing Balance)</a:t>
                      </a:r>
                      <a:endParaRPr kumimoji="0" lang="en-US" sz="14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AEEF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1" i="0" u="none" strike="noStrike" cap="none" normalizeH="0" baseline="0" smtClean="0">
                          <a:ln>
                            <a:noFill/>
                          </a:ln>
                          <a:solidFill>
                            <a:srgbClr val="000000"/>
                          </a:solidFill>
                          <a:effectLst/>
                          <a:latin typeface="Calibri" panose="020F0502020204030204" pitchFamily="34" charset="0"/>
                          <a:cs typeface="Times New Roman" panose="02020603050405020304" pitchFamily="18" charset="0"/>
                        </a:rPr>
                        <a:t>EMI</a:t>
                      </a:r>
                      <a:endParaRPr kumimoji="0" lang="en-US" sz="14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AEEF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1" i="0" u="none" strike="noStrike" cap="none" normalizeH="0" baseline="0" smtClean="0">
                          <a:ln>
                            <a:noFill/>
                          </a:ln>
                          <a:solidFill>
                            <a:srgbClr val="000000"/>
                          </a:solidFill>
                          <a:effectLst/>
                          <a:latin typeface="Calibri" panose="020F0502020204030204" pitchFamily="34" charset="0"/>
                          <a:cs typeface="Times New Roman" panose="02020603050405020304" pitchFamily="18" charset="0"/>
                        </a:rPr>
                        <a:t>Total Interest</a:t>
                      </a:r>
                      <a:endParaRPr kumimoji="0" lang="en-US" sz="14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AEEF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1" i="0" u="none" strike="noStrike" cap="none" normalizeH="0" baseline="0" smtClean="0">
                          <a:ln>
                            <a:noFill/>
                          </a:ln>
                          <a:solidFill>
                            <a:srgbClr val="000000"/>
                          </a:solidFill>
                          <a:effectLst/>
                          <a:latin typeface="Calibri" panose="020F0502020204030204" pitchFamily="34" charset="0"/>
                          <a:cs typeface="Times New Roman" panose="02020603050405020304" pitchFamily="18" charset="0"/>
                        </a:rPr>
                        <a:t>Total Amount Paid by Customer over tenure</a:t>
                      </a:r>
                      <a:endParaRPr kumimoji="0" lang="en-US" sz="14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AEEF3"/>
                    </a:solidFill>
                  </a:tcPr>
                </a:tc>
              </a:tr>
              <a:tr h="457200">
                <a:tc gridSpan="6">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1" i="0" u="none" strike="noStrike" cap="none" normalizeH="0" baseline="0" smtClean="0">
                          <a:ln>
                            <a:noFill/>
                          </a:ln>
                          <a:solidFill>
                            <a:srgbClr val="000000"/>
                          </a:solidFill>
                          <a:effectLst/>
                          <a:latin typeface="Calibri" panose="020F0502020204030204" pitchFamily="34" charset="0"/>
                          <a:cs typeface="Times New Roman" panose="02020603050405020304" pitchFamily="18" charset="0"/>
                        </a:rPr>
                        <a:t>Classic</a:t>
                      </a:r>
                      <a:endParaRPr kumimoji="0" lang="en-US" sz="14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smtClean="0">
                          <a:ln>
                            <a:noFill/>
                          </a:ln>
                          <a:solidFill>
                            <a:srgbClr val="000000"/>
                          </a:solidFill>
                          <a:effectLst/>
                          <a:latin typeface="Calibri" panose="020F0502020204030204" pitchFamily="34" charset="0"/>
                          <a:cs typeface="Times New Roman" panose="02020603050405020304" pitchFamily="18" charset="0"/>
                        </a:rPr>
                        <a:t>3 Months</a:t>
                      </a:r>
                      <a:endParaRPr kumimoji="0" lang="en-US" sz="14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1899</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smtClean="0">
                          <a:ln>
                            <a:noFill/>
                          </a:ln>
                          <a:solidFill>
                            <a:srgbClr val="000000"/>
                          </a:solidFill>
                          <a:effectLst/>
                          <a:latin typeface="Calibri" panose="020F0502020204030204" pitchFamily="34" charset="0"/>
                          <a:cs typeface="Times New Roman" panose="02020603050405020304" pitchFamily="18" charset="0"/>
                        </a:rPr>
                        <a:t>14%</a:t>
                      </a:r>
                      <a:endParaRPr kumimoji="0" lang="en-US" sz="14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648</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44</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1943</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6 Months</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1899</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14%</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330</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77</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1977</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8788">
                <a:tc gridSpan="6">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1"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Premium</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smtClean="0">
                          <a:ln>
                            <a:noFill/>
                          </a:ln>
                          <a:solidFill>
                            <a:srgbClr val="000000"/>
                          </a:solidFill>
                          <a:effectLst/>
                          <a:latin typeface="Calibri" panose="020F0502020204030204" pitchFamily="34" charset="0"/>
                          <a:cs typeface="Times New Roman" panose="02020603050405020304" pitchFamily="18" charset="0"/>
                        </a:rPr>
                        <a:t>3 Months</a:t>
                      </a:r>
                      <a:endParaRPr kumimoji="0" lang="en-US" sz="14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2499</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14%</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853</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59</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2558</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6 Months</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2499</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14%</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434</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103</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2602</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gridSpan="6">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1"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Platinum</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3 Months</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3199</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14%</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1091</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75</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3274</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6 Months</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3199</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14%</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555</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132</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smtClean="0">
                          <a:ln>
                            <a:noFill/>
                          </a:ln>
                          <a:solidFill>
                            <a:srgbClr val="000000"/>
                          </a:solidFill>
                          <a:effectLst/>
                          <a:latin typeface="Calibri" panose="020F0502020204030204" pitchFamily="34" charset="0"/>
                          <a:cs typeface="Times New Roman" panose="02020603050405020304" pitchFamily="18" charset="0"/>
                        </a:rPr>
                        <a:t>3331</a:t>
                      </a:r>
                      <a:endParaRPr kumimoji="0" lang="en-US" sz="1400" b="0" i="0" u="none" strike="noStrike" cap="none" normalizeH="0" baseline="0" dirty="0" smtClean="0">
                        <a:ln>
                          <a:noFill/>
                        </a:ln>
                        <a:solidFill>
                          <a:schemeClr val="tx1"/>
                        </a:solidFill>
                        <a:effectLst/>
                        <a:latin typeface="Calibri" panose="020F0502020204030204" pitchFamily="34" charset="0"/>
                        <a:cs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ectangle 5"/>
          <p:cNvSpPr/>
          <p:nvPr/>
        </p:nvSpPr>
        <p:spPr>
          <a:xfrm>
            <a:off x="411051" y="838200"/>
            <a:ext cx="5209183" cy="523220"/>
          </a:xfrm>
          <a:prstGeom prst="rect">
            <a:avLst/>
          </a:prstGeom>
        </p:spPr>
        <p:txBody>
          <a:bodyPr wrap="none">
            <a:spAutoFit/>
          </a:bodyPr>
          <a:lstStyle/>
          <a:p>
            <a:pPr>
              <a:tabLst>
                <a:tab pos="228600" algn="l"/>
              </a:tabLst>
              <a:defRPr/>
            </a:pPr>
            <a:r>
              <a:rPr lang="en-US" sz="2800" b="1" dirty="0">
                <a:solidFill>
                  <a:schemeClr val="bg1"/>
                </a:solidFill>
                <a:latin typeface="Calibri" panose="020F0502020204030204" pitchFamily="34" charset="0"/>
              </a:rPr>
              <a:t>EMI Slab for Card Protection Plan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6"/>
          <p:cNvSpPr>
            <a:spLocks noChangeArrowheads="1"/>
          </p:cNvSpPr>
          <p:nvPr/>
        </p:nvSpPr>
        <p:spPr bwMode="auto">
          <a:xfrm>
            <a:off x="2836245" y="56404"/>
            <a:ext cx="3290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2800" b="1" dirty="0">
                <a:solidFill>
                  <a:srgbClr val="CD007E"/>
                </a:solidFill>
                <a:latin typeface="Calibri" panose="020F0502020204030204" pitchFamily="34" charset="0"/>
              </a:rPr>
              <a:t>Summary of benefits</a:t>
            </a:r>
            <a:endParaRPr lang="en-GB" altLang="en-US" sz="2800" b="1" dirty="0">
              <a:solidFill>
                <a:srgbClr val="CD007E"/>
              </a:solidFill>
              <a:latin typeface="Calibri" panose="020F0502020204030204" pitchFamily="34" charset="0"/>
            </a:endParaRPr>
          </a:p>
        </p:txBody>
      </p:sp>
      <p:pic>
        <p:nvPicPr>
          <p:cNvPr id="9" name="Picture 8"/>
          <p:cNvPicPr>
            <a:picLocks noChangeAspect="1"/>
          </p:cNvPicPr>
          <p:nvPr/>
        </p:nvPicPr>
        <p:blipFill>
          <a:blip r:embed="rId3"/>
          <a:stretch>
            <a:fillRect/>
          </a:stretch>
        </p:blipFill>
        <p:spPr>
          <a:xfrm>
            <a:off x="3962400" y="6549788"/>
            <a:ext cx="1038578" cy="304800"/>
          </a:xfrm>
          <a:prstGeom prst="rect">
            <a:avLst/>
          </a:prstGeom>
        </p:spPr>
      </p:pic>
      <p:graphicFrame>
        <p:nvGraphicFramePr>
          <p:cNvPr id="3" name="Table 2"/>
          <p:cNvGraphicFramePr>
            <a:graphicFrameLocks noGrp="1"/>
          </p:cNvGraphicFramePr>
          <p:nvPr/>
        </p:nvGraphicFramePr>
        <p:xfrm>
          <a:off x="0" y="685800"/>
          <a:ext cx="9144001" cy="6168791"/>
        </p:xfrm>
        <a:graphic>
          <a:graphicData uri="http://schemas.openxmlformats.org/drawingml/2006/table">
            <a:tbl>
              <a:tblPr>
                <a:tableStyleId>{5C22544A-7EE6-4342-B048-85BDC9FD1C3A}</a:tableStyleId>
              </a:tblPr>
              <a:tblGrid>
                <a:gridCol w="1600200"/>
                <a:gridCol w="3048000"/>
                <a:gridCol w="1600200"/>
                <a:gridCol w="588881"/>
                <a:gridCol w="935119"/>
                <a:gridCol w="217254"/>
                <a:gridCol w="1154347"/>
              </a:tblGrid>
              <a:tr h="172920">
                <a:tc gridSpan="2">
                  <a:txBody>
                    <a:bodyPr/>
                    <a:lstStyle/>
                    <a:p>
                      <a:pPr algn="ctr" fontAlgn="ctr"/>
                      <a:r>
                        <a:rPr lang="en-US" sz="900" b="1" u="none" strike="noStrike" dirty="0">
                          <a:effectLst/>
                        </a:rPr>
                        <a:t>Benefit Summary </a:t>
                      </a:r>
                      <a:endParaRPr lang="en-US" sz="900" b="1" i="0" u="none" strike="noStrike" dirty="0">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gridSpan="5">
                  <a:txBody>
                    <a:bodyPr/>
                    <a:lstStyle/>
                    <a:p>
                      <a:pPr algn="ctr" fontAlgn="ctr"/>
                      <a:r>
                        <a:rPr lang="en-US" sz="900" b="1" u="none" strike="noStrike">
                          <a:effectLst/>
                        </a:rPr>
                        <a:t>CPP Card Protection Plan </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2920">
                <a:tc>
                  <a:txBody>
                    <a:bodyPr/>
                    <a:lstStyle/>
                    <a:p>
                      <a:pPr algn="ctr" fontAlgn="ctr"/>
                      <a:r>
                        <a:rPr lang="en-US" sz="900" b="1" u="none" strike="noStrike">
                          <a:effectLst/>
                        </a:rPr>
                        <a:t>Category</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Benefits in detail</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Classic +</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Premium +</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Platinum +</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a:txBody>
                    <a:bodyPr/>
                    <a:lstStyle/>
                    <a:p>
                      <a:pPr algn="l" fontAlgn="ctr"/>
                      <a:r>
                        <a:rPr lang="en-US" sz="900" b="1" u="none" strike="noStrike">
                          <a:effectLst/>
                        </a:rPr>
                        <a:t>Card Blocking</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Single Call to Block Lost Cards</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308223">
                <a:tc rowSpan="3">
                  <a:txBody>
                    <a:bodyPr/>
                    <a:lstStyle/>
                    <a:p>
                      <a:pPr algn="l" fontAlgn="ctr"/>
                      <a:r>
                        <a:rPr lang="en-US" sz="900" b="1" u="none" strike="noStrike">
                          <a:effectLst/>
                        </a:rPr>
                        <a:t>Emergency Travel Assistance</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Emergency Advance - Hotels - Abroad / India</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Rs. 80,000 / Rs. 40,000</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Rs. 120,000 / Rs. 60,000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Rs. 160,000 / Rs. 80,000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308223">
                <a:tc vMerge="1">
                  <a:txBody>
                    <a:bodyPr/>
                    <a:lstStyle/>
                    <a:p>
                      <a:endParaRPr lang="en-US"/>
                    </a:p>
                  </a:txBody>
                  <a:tcPr/>
                </a:tc>
                <a:tc>
                  <a:txBody>
                    <a:bodyPr/>
                    <a:lstStyle/>
                    <a:p>
                      <a:pPr algn="l" fontAlgn="ctr"/>
                      <a:r>
                        <a:rPr lang="en-US" sz="900" b="1" u="none" strike="noStrike">
                          <a:effectLst/>
                        </a:rPr>
                        <a:t>Replacement Travel Ticket Advance - Abroad / India</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Rs. 80,000 / Rs. 40,000</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Rs. 120,000 / Rs. 60,000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Rs. 160,000 / Rs. 80,000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vMerge="1">
                  <a:txBody>
                    <a:bodyPr/>
                    <a:lstStyle/>
                    <a:p>
                      <a:endParaRPr lang="en-US"/>
                    </a:p>
                  </a:txBody>
                  <a:tcPr/>
                </a:tc>
                <a:tc>
                  <a:txBody>
                    <a:bodyPr/>
                    <a:lstStyle/>
                    <a:p>
                      <a:pPr algn="l" fontAlgn="ctr"/>
                      <a:r>
                        <a:rPr lang="en-US" sz="900" b="1" u="none" strike="noStrike">
                          <a:effectLst/>
                        </a:rPr>
                        <a:t>Emergency Cash in India (per membership)</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Rs. 5,000</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Rs. 20,000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Rs. 20,000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a:txBody>
                    <a:bodyPr/>
                    <a:lstStyle/>
                    <a:p>
                      <a:pPr algn="l" fontAlgn="ctr"/>
                      <a:r>
                        <a:rPr lang="en-US" sz="900" b="1" u="none" strike="noStrike">
                          <a:effectLst/>
                        </a:rPr>
                        <a:t>Mobile benefits</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SIM &amp; IMEI Registration Service &amp; SIM Card Blocking Service</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308223">
                <a:tc>
                  <a:txBody>
                    <a:bodyPr/>
                    <a:lstStyle/>
                    <a:p>
                      <a:pPr algn="l" fontAlgn="ctr"/>
                      <a:r>
                        <a:rPr lang="en-US" sz="900" b="1" u="none" strike="noStrike">
                          <a:effectLst/>
                        </a:rPr>
                        <a:t>Internet Security</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F-Secure Internet Security with Banking Protection (Single Subscription Annually)</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a:txBody>
                    <a:bodyPr/>
                    <a:lstStyle/>
                    <a:p>
                      <a:pPr algn="l" fontAlgn="ctr"/>
                      <a:r>
                        <a:rPr lang="en-US" sz="900" b="1" u="none" strike="noStrike">
                          <a:effectLst/>
                        </a:rPr>
                        <a:t>Health Benefit</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Unlimited vHealth by Aetna (Doctor on Call)</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rowSpan="2">
                  <a:txBody>
                    <a:bodyPr/>
                    <a:lstStyle/>
                    <a:p>
                      <a:pPr algn="l" fontAlgn="ctr"/>
                      <a:r>
                        <a:rPr lang="en-US" sz="900" b="1" u="none" strike="noStrike">
                          <a:effectLst/>
                        </a:rPr>
                        <a:t>Entertainment Benefits</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Gaana Plus - Music Subscription (Single Subscription Annually)</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No </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308223">
                <a:tc vMerge="1">
                  <a:txBody>
                    <a:bodyPr/>
                    <a:lstStyle/>
                    <a:p>
                      <a:endParaRPr lang="en-US"/>
                    </a:p>
                  </a:txBody>
                  <a:tcPr/>
                </a:tc>
                <a:tc>
                  <a:txBody>
                    <a:bodyPr/>
                    <a:lstStyle/>
                    <a:p>
                      <a:pPr algn="l" fontAlgn="ctr"/>
                      <a:r>
                        <a:rPr lang="en-US" sz="900" b="1" u="none" strike="noStrike">
                          <a:effectLst/>
                        </a:rPr>
                        <a:t>ZEE5 All Access Annual Subscription (Single Subscription Annually)</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329372">
                <a:tc>
                  <a:txBody>
                    <a:bodyPr/>
                    <a:lstStyle/>
                    <a:p>
                      <a:pPr algn="l" fontAlgn="ctr"/>
                      <a:r>
                        <a:rPr lang="en-US" sz="900" b="1" u="none" strike="noStrike">
                          <a:effectLst/>
                        </a:rPr>
                        <a:t>Roadside Assistance</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Breakdown support, battery jumpstart, flat tyre support, fuel delivery, vehicle towing</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a:txBody>
                    <a:bodyPr/>
                    <a:lstStyle/>
                    <a:p>
                      <a:pPr algn="l" fontAlgn="ctr"/>
                      <a:r>
                        <a:rPr lang="en-US" sz="900" b="1" u="none" strike="noStrike">
                          <a:effectLst/>
                        </a:rPr>
                        <a:t>Credit Analysis Benefit</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Credit Health Report (Single Subscription Annually)</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rowSpan="4">
                  <a:txBody>
                    <a:bodyPr/>
                    <a:lstStyle/>
                    <a:p>
                      <a:pPr algn="l" fontAlgn="ctr"/>
                      <a:r>
                        <a:rPr lang="en-US" sz="900" b="1" u="none" strike="noStrike">
                          <a:effectLst/>
                        </a:rPr>
                        <a:t>Other Benefits</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Online Member's Area</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vMerge="1">
                  <a:txBody>
                    <a:bodyPr/>
                    <a:lstStyle/>
                    <a:p>
                      <a:endParaRPr lang="en-US"/>
                    </a:p>
                  </a:txBody>
                  <a:tcPr/>
                </a:tc>
                <a:tc>
                  <a:txBody>
                    <a:bodyPr/>
                    <a:lstStyle/>
                    <a:p>
                      <a:pPr algn="l" fontAlgn="ctr"/>
                      <a:r>
                        <a:rPr lang="en-US" sz="900" b="1" u="none" strike="noStrike">
                          <a:effectLst/>
                        </a:rPr>
                        <a:t>SMS2Talk Service, Designated Case Officer</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308223">
                <a:tc vMerge="1">
                  <a:txBody>
                    <a:bodyPr/>
                    <a:lstStyle/>
                    <a:p>
                      <a:endParaRPr lang="en-US"/>
                    </a:p>
                  </a:txBody>
                  <a:tcPr/>
                </a:tc>
                <a:tc>
                  <a:txBody>
                    <a:bodyPr/>
                    <a:lstStyle/>
                    <a:p>
                      <a:pPr algn="l" fontAlgn="ctr"/>
                      <a:r>
                        <a:rPr lang="en-US" sz="900" b="1" u="none" strike="noStrike">
                          <a:effectLst/>
                        </a:rPr>
                        <a:t>Cards, Valuable Document Registration/Reminder Stickers/Key Fobs</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vMerge="1">
                  <a:txBody>
                    <a:bodyPr/>
                    <a:lstStyle/>
                    <a:p>
                      <a:endParaRPr lang="en-US"/>
                    </a:p>
                  </a:txBody>
                  <a:tcPr/>
                </a:tc>
                <a:tc>
                  <a:txBody>
                    <a:bodyPr/>
                    <a:lstStyle/>
                    <a:p>
                      <a:pPr algn="l" fontAlgn="ctr"/>
                      <a:r>
                        <a:rPr lang="en-US" sz="900" b="1" u="none" strike="noStrike">
                          <a:effectLst/>
                        </a:rPr>
                        <a:t>Free PAN Card Replacement Service</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dirty="0">
                          <a:effectLst/>
                        </a:rPr>
                        <a:t>Yes</a:t>
                      </a:r>
                      <a:endParaRPr lang="en-US" sz="900" b="1" i="0" u="none" strike="noStrike" dirty="0">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Yes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494058">
                <a:tc rowSpan="10">
                  <a:txBody>
                    <a:bodyPr/>
                    <a:lstStyle/>
                    <a:p>
                      <a:pPr algn="l" fontAlgn="ctr"/>
                      <a:r>
                        <a:rPr lang="en-US" sz="900" b="1" u="none" strike="noStrike">
                          <a:effectLst/>
                        </a:rPr>
                        <a:t>Complimentary Fraud Protection</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b"/>
                      <a:r>
                        <a:rPr lang="en-US" sz="900" b="1" u="none" strike="noStrike">
                          <a:effectLst/>
                        </a:rPr>
                        <a:t>Protection against frauds (Transactions involving PIN based Frauds, Phishing, Tele-phishing and Transactions where OTP is not required (if card is lost/stolen))</a:t>
                      </a:r>
                      <a:endParaRPr lang="en-US" sz="900" b="1" i="0" u="none" strike="noStrike">
                        <a:solidFill>
                          <a:srgbClr val="000000"/>
                        </a:solidFill>
                        <a:effectLst/>
                        <a:latin typeface="Calibri" panose="020F0502020204030204" pitchFamily="34" charset="0"/>
                      </a:endParaRPr>
                    </a:p>
                  </a:txBody>
                  <a:tcPr marL="5856" marR="5856" marT="5856" marB="0" anchor="b"/>
                </a:tc>
                <a:tc>
                  <a:txBody>
                    <a:bodyPr/>
                    <a:lstStyle/>
                    <a:p>
                      <a:pPr algn="ctr" fontAlgn="ctr"/>
                      <a:r>
                        <a:rPr lang="en-US" sz="900" b="1" u="none" strike="noStrike">
                          <a:effectLst/>
                        </a:rPr>
                        <a:t>Upto Rs. 100,000</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Upto Rs. 200,000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a:effectLst/>
                        </a:rPr>
                        <a:t>Upto Rs. 300,000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vMerge="1">
                  <a:txBody>
                    <a:bodyPr/>
                    <a:lstStyle/>
                    <a:p>
                      <a:endParaRPr lang="en-US"/>
                    </a:p>
                  </a:txBody>
                  <a:tcPr/>
                </a:tc>
                <a:tc>
                  <a:txBody>
                    <a:bodyPr/>
                    <a:lstStyle/>
                    <a:p>
                      <a:pPr algn="l" fontAlgn="ctr"/>
                      <a:r>
                        <a:rPr lang="en-US" sz="900" b="1" u="none" strike="noStrike">
                          <a:effectLst/>
                        </a:rPr>
                        <a:t>Number of days covered (prior to notification)</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ctr" fontAlgn="ctr"/>
                      <a:r>
                        <a:rPr lang="en-US" sz="900" b="1" u="none" strike="noStrike">
                          <a:effectLst/>
                        </a:rPr>
                        <a:t>30 days</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30 days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c gridSpan="2">
                  <a:txBody>
                    <a:bodyPr/>
                    <a:lstStyle/>
                    <a:p>
                      <a:pPr algn="ctr" fontAlgn="ctr"/>
                      <a:r>
                        <a:rPr lang="en-US" sz="900" b="1" u="none" strike="noStrike" dirty="0">
                          <a:effectLst/>
                        </a:rPr>
                        <a:t>30 days</a:t>
                      </a:r>
                      <a:endParaRPr lang="en-US" sz="900" b="1" i="0" u="none" strike="noStrike" dirty="0">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marL="5856" marR="5856" marT="5856" marB="0" anchor="ctr"/>
                </a:tc>
              </a:tr>
              <a:tr h="164686">
                <a:tc vMerge="1">
                  <a:txBody>
                    <a:bodyPr/>
                    <a:lstStyle/>
                    <a:p>
                      <a:endParaRPr lang="en-US"/>
                    </a:p>
                  </a:txBody>
                  <a:tcPr/>
                </a:tc>
                <a:tc rowSpan="4">
                  <a:txBody>
                    <a:bodyPr/>
                    <a:lstStyle/>
                    <a:p>
                      <a:pPr algn="l" fontAlgn="ctr"/>
                      <a:r>
                        <a:rPr lang="en-US" sz="900" b="1" u="none" strike="noStrike">
                          <a:effectLst/>
                        </a:rPr>
                        <a:t>Protection against Card Frauds (card present or card not present transactions - other than the transactions listed above)</a:t>
                      </a:r>
                      <a:endParaRPr lang="en-US" sz="900" b="1" i="0" u="none" strike="noStrike">
                        <a:solidFill>
                          <a:srgbClr val="000000"/>
                        </a:solidFill>
                        <a:effectLst/>
                        <a:latin typeface="Calibri" panose="020F0502020204030204" pitchFamily="34" charset="0"/>
                      </a:endParaRPr>
                    </a:p>
                  </a:txBody>
                  <a:tcPr marL="5856" marR="5856" marT="5856" marB="0" anchor="ctr"/>
                </a:tc>
                <a:tc gridSpan="5">
                  <a:txBody>
                    <a:bodyPr/>
                    <a:lstStyle/>
                    <a:p>
                      <a:pPr algn="ctr" fontAlgn="ctr"/>
                      <a:r>
                        <a:rPr lang="en-US" sz="900" b="1" u="none" strike="noStrike" dirty="0">
                          <a:effectLst/>
                        </a:rPr>
                        <a:t>For pre-notification period of 4 to 7 days</a:t>
                      </a:r>
                      <a:endParaRPr lang="en-US" sz="900" b="1" i="0" u="none" strike="noStrike" dirty="0">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64686">
                <a:tc vMerge="1">
                  <a:txBody>
                    <a:bodyPr/>
                    <a:lstStyle/>
                    <a:p>
                      <a:endParaRPr lang="en-US"/>
                    </a:p>
                  </a:txBody>
                  <a:tcPr/>
                </a:tc>
                <a:tc vMerge="1">
                  <a:txBody>
                    <a:bodyPr/>
                    <a:lstStyle/>
                    <a:p>
                      <a:endParaRPr lang="en-US"/>
                    </a:p>
                  </a:txBody>
                  <a:tcPr/>
                </a:tc>
                <a:tc gridSpan="2">
                  <a:txBody>
                    <a:bodyPr/>
                    <a:lstStyle/>
                    <a:p>
                      <a:pPr algn="ctr" fontAlgn="ctr"/>
                      <a:r>
                        <a:rPr lang="en-US" sz="900" b="1" u="none" strike="noStrike">
                          <a:effectLst/>
                        </a:rPr>
                        <a:t>up to Rs. 25,000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gridSpan="2">
                  <a:txBody>
                    <a:bodyPr/>
                    <a:lstStyle/>
                    <a:p>
                      <a:pPr algn="ctr" fontAlgn="ctr"/>
                      <a:r>
                        <a:rPr lang="en-US" sz="900" b="1" u="none" strike="noStrike">
                          <a:effectLst/>
                        </a:rPr>
                        <a:t>up to Rs. 25,000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a:txBody>
                    <a:bodyPr/>
                    <a:lstStyle/>
                    <a:p>
                      <a:pPr algn="ctr" fontAlgn="ctr"/>
                      <a:r>
                        <a:rPr lang="en-US" sz="900" b="1" u="none" strike="noStrike">
                          <a:effectLst/>
                        </a:rPr>
                        <a:t>up to Rs. 25,000</a:t>
                      </a:r>
                      <a:endParaRPr lang="en-US" sz="900" b="1" i="0" u="none" strike="noStrike">
                        <a:solidFill>
                          <a:srgbClr val="000000"/>
                        </a:solidFill>
                        <a:effectLst/>
                        <a:latin typeface="Calibri" panose="020F0502020204030204" pitchFamily="34" charset="0"/>
                      </a:endParaRPr>
                    </a:p>
                  </a:txBody>
                  <a:tcPr marL="5856" marR="5856" marT="5856" marB="0" anchor="ctr"/>
                </a:tc>
              </a:tr>
              <a:tr h="164686">
                <a:tc vMerge="1">
                  <a:txBody>
                    <a:bodyPr/>
                    <a:lstStyle/>
                    <a:p>
                      <a:endParaRPr lang="en-US"/>
                    </a:p>
                  </a:txBody>
                  <a:tcPr/>
                </a:tc>
                <a:tc vMerge="1">
                  <a:txBody>
                    <a:bodyPr/>
                    <a:lstStyle/>
                    <a:p>
                      <a:endParaRPr lang="en-US"/>
                    </a:p>
                  </a:txBody>
                  <a:tcPr/>
                </a:tc>
                <a:tc gridSpan="5">
                  <a:txBody>
                    <a:bodyPr/>
                    <a:lstStyle/>
                    <a:p>
                      <a:pPr algn="ctr" fontAlgn="ctr"/>
                      <a:r>
                        <a:rPr lang="en-US" sz="900" b="1" u="none" strike="noStrike">
                          <a:effectLst/>
                        </a:rPr>
                        <a:t>For pre-notification period of 7 to 30 days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64686">
                <a:tc vMerge="1">
                  <a:txBody>
                    <a:bodyPr/>
                    <a:lstStyle/>
                    <a:p>
                      <a:endParaRPr lang="en-US"/>
                    </a:p>
                  </a:txBody>
                  <a:tcPr/>
                </a:tc>
                <a:tc vMerge="1">
                  <a:txBody>
                    <a:bodyPr/>
                    <a:lstStyle/>
                    <a:p>
                      <a:endParaRPr lang="en-US"/>
                    </a:p>
                  </a:txBody>
                  <a:tcPr/>
                </a:tc>
                <a:tc gridSpan="2">
                  <a:txBody>
                    <a:bodyPr/>
                    <a:lstStyle/>
                    <a:p>
                      <a:pPr algn="ctr" fontAlgn="ctr"/>
                      <a:r>
                        <a:rPr lang="en-US" sz="900" b="1" u="none" strike="noStrike">
                          <a:effectLst/>
                        </a:rPr>
                        <a:t>up to Rs. 100,000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gridSpan="2">
                  <a:txBody>
                    <a:bodyPr/>
                    <a:lstStyle/>
                    <a:p>
                      <a:pPr algn="ctr" fontAlgn="ctr"/>
                      <a:r>
                        <a:rPr lang="en-US" sz="900" b="1" u="none" strike="noStrike">
                          <a:effectLst/>
                        </a:rPr>
                        <a:t>up to Rs. 200,000</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a:txBody>
                    <a:bodyPr/>
                    <a:lstStyle/>
                    <a:p>
                      <a:pPr algn="ctr" fontAlgn="ctr"/>
                      <a:r>
                        <a:rPr lang="en-US" sz="900" b="1" u="none" strike="noStrike">
                          <a:effectLst/>
                        </a:rPr>
                        <a:t>up to Rs. 300,000</a:t>
                      </a:r>
                      <a:endParaRPr lang="en-US" sz="900" b="1" i="0" u="none" strike="noStrike">
                        <a:solidFill>
                          <a:srgbClr val="000000"/>
                        </a:solidFill>
                        <a:effectLst/>
                        <a:latin typeface="Calibri" panose="020F0502020204030204" pitchFamily="34" charset="0"/>
                      </a:endParaRPr>
                    </a:p>
                  </a:txBody>
                  <a:tcPr marL="5856" marR="5856" marT="5856" marB="0" anchor="ctr"/>
                </a:tc>
              </a:tr>
              <a:tr h="164686">
                <a:tc vMerge="1">
                  <a:txBody>
                    <a:bodyPr/>
                    <a:lstStyle/>
                    <a:p>
                      <a:endParaRPr lang="en-US"/>
                    </a:p>
                  </a:txBody>
                  <a:tcPr/>
                </a:tc>
                <a:tc rowSpan="4">
                  <a:txBody>
                    <a:bodyPr/>
                    <a:lstStyle/>
                    <a:p>
                      <a:pPr algn="l" fontAlgn="ctr"/>
                      <a:r>
                        <a:rPr lang="en-US" sz="900" b="1" u="none" strike="noStrike">
                          <a:effectLst/>
                        </a:rPr>
                        <a:t>Mobile Wallet Protection (per Membership) - If there is a simultaneous </a:t>
                      </a:r>
                      <a:br>
                        <a:rPr lang="en-US" sz="900" b="1" u="none" strike="noStrike">
                          <a:effectLst/>
                        </a:rPr>
                      </a:br>
                      <a:r>
                        <a:rPr lang="en-US" sz="900" b="1" u="none" strike="noStrike">
                          <a:effectLst/>
                        </a:rPr>
                        <a:t>physical loss of the device</a:t>
                      </a:r>
                      <a:endParaRPr lang="en-US" sz="900" b="1" i="0" u="none" strike="noStrike">
                        <a:solidFill>
                          <a:srgbClr val="000000"/>
                        </a:solidFill>
                        <a:effectLst/>
                        <a:latin typeface="Calibri" panose="020F0502020204030204" pitchFamily="34" charset="0"/>
                      </a:endParaRPr>
                    </a:p>
                  </a:txBody>
                  <a:tcPr marL="5856" marR="5856" marT="5856" marB="0" anchor="ctr"/>
                </a:tc>
                <a:tc gridSpan="5">
                  <a:txBody>
                    <a:bodyPr/>
                    <a:lstStyle/>
                    <a:p>
                      <a:pPr algn="ctr" fontAlgn="ctr"/>
                      <a:r>
                        <a:rPr lang="en-US" sz="900" b="1" u="none" strike="noStrike" dirty="0">
                          <a:effectLst/>
                        </a:rPr>
                        <a:t>For pre - notification period of 4 to 7 days</a:t>
                      </a:r>
                      <a:endParaRPr lang="en-US" sz="900" b="1" i="0" u="none" strike="noStrike" dirty="0">
                        <a:solidFill>
                          <a:srgbClr val="222222"/>
                        </a:solidFill>
                        <a:effectLst/>
                        <a:latin typeface="Calibri" panose="020F0502020204030204" pitchFamily="34" charset="0"/>
                      </a:endParaRPr>
                    </a:p>
                  </a:txBody>
                  <a:tcPr marL="5856" marR="5856" marT="5856"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64686">
                <a:tc vMerge="1">
                  <a:txBody>
                    <a:bodyPr/>
                    <a:lstStyle/>
                    <a:p>
                      <a:endParaRPr lang="en-US"/>
                    </a:p>
                  </a:txBody>
                  <a:tcPr/>
                </a:tc>
                <a:tc vMerge="1">
                  <a:txBody>
                    <a:bodyPr/>
                    <a:lstStyle/>
                    <a:p>
                      <a:endParaRPr lang="en-US"/>
                    </a:p>
                  </a:txBody>
                  <a:tcPr/>
                </a:tc>
                <a:tc gridSpan="2">
                  <a:txBody>
                    <a:bodyPr/>
                    <a:lstStyle/>
                    <a:p>
                      <a:pPr algn="ctr" fontAlgn="ctr"/>
                      <a:r>
                        <a:rPr lang="en-US" sz="900" b="1" u="none" strike="noStrike">
                          <a:effectLst/>
                        </a:rPr>
                        <a:t>Upto Rs 10,000</a:t>
                      </a:r>
                      <a:endParaRPr lang="en-US" sz="900" b="1" i="0" u="none" strike="noStrike">
                        <a:solidFill>
                          <a:srgbClr val="222222"/>
                        </a:solidFill>
                        <a:effectLst/>
                        <a:latin typeface="Calibri" panose="020F0502020204030204" pitchFamily="34" charset="0"/>
                      </a:endParaRPr>
                    </a:p>
                  </a:txBody>
                  <a:tcPr marL="5856" marR="5856" marT="5856" marB="0" anchor="ctr"/>
                </a:tc>
                <a:tc hMerge="1">
                  <a:txBody>
                    <a:bodyPr/>
                    <a:lstStyle/>
                    <a:p>
                      <a:endParaRPr lang="en-US"/>
                    </a:p>
                  </a:txBody>
                  <a:tcPr/>
                </a:tc>
                <a:tc gridSpan="2">
                  <a:txBody>
                    <a:bodyPr/>
                    <a:lstStyle/>
                    <a:p>
                      <a:pPr algn="ctr" fontAlgn="ctr"/>
                      <a:r>
                        <a:rPr lang="en-US" sz="900" b="1" u="none" strike="noStrike">
                          <a:effectLst/>
                        </a:rPr>
                        <a:t>Upto Rs 10,000</a:t>
                      </a:r>
                      <a:endParaRPr lang="en-US" sz="900" b="1" i="0" u="none" strike="noStrike">
                        <a:solidFill>
                          <a:srgbClr val="222222"/>
                        </a:solidFill>
                        <a:effectLst/>
                        <a:latin typeface="Calibri" panose="020F0502020204030204" pitchFamily="34" charset="0"/>
                      </a:endParaRPr>
                    </a:p>
                  </a:txBody>
                  <a:tcPr marL="5856" marR="5856" marT="5856" marB="0" anchor="ctr"/>
                </a:tc>
                <a:tc hMerge="1">
                  <a:txBody>
                    <a:bodyPr/>
                    <a:lstStyle/>
                    <a:p>
                      <a:endParaRPr lang="en-US"/>
                    </a:p>
                  </a:txBody>
                  <a:tcPr/>
                </a:tc>
                <a:tc>
                  <a:txBody>
                    <a:bodyPr/>
                    <a:lstStyle/>
                    <a:p>
                      <a:pPr algn="ctr" fontAlgn="ctr"/>
                      <a:r>
                        <a:rPr lang="en-US" sz="900" b="1" u="none" strike="noStrike" dirty="0" err="1">
                          <a:effectLst/>
                        </a:rPr>
                        <a:t>Upto</a:t>
                      </a:r>
                      <a:r>
                        <a:rPr lang="en-US" sz="900" b="1" u="none" strike="noStrike" dirty="0">
                          <a:effectLst/>
                        </a:rPr>
                        <a:t> </a:t>
                      </a:r>
                      <a:r>
                        <a:rPr lang="en-US" sz="900" b="1" u="none" strike="noStrike" dirty="0" err="1">
                          <a:effectLst/>
                        </a:rPr>
                        <a:t>Rs</a:t>
                      </a:r>
                      <a:r>
                        <a:rPr lang="en-US" sz="900" b="1" u="none" strike="noStrike" dirty="0">
                          <a:effectLst/>
                        </a:rPr>
                        <a:t> 10,000</a:t>
                      </a:r>
                      <a:endParaRPr lang="en-US" sz="900" b="1" i="0" u="none" strike="noStrike" dirty="0">
                        <a:solidFill>
                          <a:srgbClr val="222222"/>
                        </a:solidFill>
                        <a:effectLst/>
                        <a:latin typeface="Calibri" panose="020F0502020204030204" pitchFamily="34" charset="0"/>
                      </a:endParaRPr>
                    </a:p>
                  </a:txBody>
                  <a:tcPr marL="5856" marR="5856" marT="5856" marB="0" anchor="ctr"/>
                </a:tc>
              </a:tr>
              <a:tr h="164686">
                <a:tc vMerge="1">
                  <a:txBody>
                    <a:bodyPr/>
                    <a:lstStyle/>
                    <a:p>
                      <a:endParaRPr lang="en-US"/>
                    </a:p>
                  </a:txBody>
                  <a:tcPr/>
                </a:tc>
                <a:tc vMerge="1">
                  <a:txBody>
                    <a:bodyPr/>
                    <a:lstStyle/>
                    <a:p>
                      <a:endParaRPr lang="en-US"/>
                    </a:p>
                  </a:txBody>
                  <a:tcPr/>
                </a:tc>
                <a:tc gridSpan="5">
                  <a:txBody>
                    <a:bodyPr/>
                    <a:lstStyle/>
                    <a:p>
                      <a:pPr algn="ctr" fontAlgn="ctr"/>
                      <a:r>
                        <a:rPr lang="en-US" sz="900" b="1" u="none" strike="noStrike">
                          <a:effectLst/>
                        </a:rPr>
                        <a:t>For pre - notification period of 7 to 30 days</a:t>
                      </a:r>
                      <a:endParaRPr lang="en-US" sz="900" b="1" i="0" u="none" strike="noStrike">
                        <a:solidFill>
                          <a:srgbClr val="222222"/>
                        </a:solidFill>
                        <a:effectLst/>
                        <a:latin typeface="Calibri" panose="020F0502020204030204" pitchFamily="34" charset="0"/>
                      </a:endParaRPr>
                    </a:p>
                  </a:txBody>
                  <a:tcPr marL="5856" marR="5856" marT="5856"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64686">
                <a:tc vMerge="1">
                  <a:txBody>
                    <a:bodyPr/>
                    <a:lstStyle/>
                    <a:p>
                      <a:endParaRPr lang="en-US"/>
                    </a:p>
                  </a:txBody>
                  <a:tcPr/>
                </a:tc>
                <a:tc vMerge="1">
                  <a:txBody>
                    <a:bodyPr/>
                    <a:lstStyle/>
                    <a:p>
                      <a:endParaRPr lang="en-US"/>
                    </a:p>
                  </a:txBody>
                  <a:tcPr/>
                </a:tc>
                <a:tc gridSpan="2">
                  <a:txBody>
                    <a:bodyPr/>
                    <a:lstStyle/>
                    <a:p>
                      <a:pPr algn="ctr" fontAlgn="ctr"/>
                      <a:r>
                        <a:rPr lang="en-US" sz="900" b="1" u="none" strike="noStrike">
                          <a:effectLst/>
                        </a:rPr>
                        <a:t>Upto Rs 50,000</a:t>
                      </a:r>
                      <a:endParaRPr lang="en-US" sz="900" b="1" i="0" u="none" strike="noStrike">
                        <a:solidFill>
                          <a:srgbClr val="222222"/>
                        </a:solidFill>
                        <a:effectLst/>
                        <a:latin typeface="Calibri" panose="020F0502020204030204" pitchFamily="34" charset="0"/>
                      </a:endParaRPr>
                    </a:p>
                  </a:txBody>
                  <a:tcPr marL="5856" marR="5856" marT="5856" marB="0" anchor="ctr"/>
                </a:tc>
                <a:tc hMerge="1">
                  <a:txBody>
                    <a:bodyPr/>
                    <a:lstStyle/>
                    <a:p>
                      <a:endParaRPr lang="en-US"/>
                    </a:p>
                  </a:txBody>
                  <a:tcPr/>
                </a:tc>
                <a:tc gridSpan="2">
                  <a:txBody>
                    <a:bodyPr/>
                    <a:lstStyle/>
                    <a:p>
                      <a:pPr algn="ctr" fontAlgn="ctr"/>
                      <a:r>
                        <a:rPr lang="en-US" sz="900" b="1" u="none" strike="noStrike">
                          <a:effectLst/>
                        </a:rPr>
                        <a:t>Upto Rs 100,000</a:t>
                      </a:r>
                      <a:endParaRPr lang="en-US" sz="900" b="1" i="0" u="none" strike="noStrike">
                        <a:solidFill>
                          <a:srgbClr val="222222"/>
                        </a:solidFill>
                        <a:effectLst/>
                        <a:latin typeface="Calibri" panose="020F0502020204030204" pitchFamily="34" charset="0"/>
                      </a:endParaRPr>
                    </a:p>
                  </a:txBody>
                  <a:tcPr marL="5856" marR="5856" marT="5856" marB="0" anchor="ctr"/>
                </a:tc>
                <a:tc hMerge="1">
                  <a:txBody>
                    <a:bodyPr/>
                    <a:lstStyle/>
                    <a:p>
                      <a:endParaRPr lang="en-US"/>
                    </a:p>
                  </a:txBody>
                  <a:tcPr/>
                </a:tc>
                <a:tc>
                  <a:txBody>
                    <a:bodyPr/>
                    <a:lstStyle/>
                    <a:p>
                      <a:pPr algn="ctr" fontAlgn="ctr"/>
                      <a:r>
                        <a:rPr lang="en-US" sz="900" b="1" u="none" strike="noStrike" dirty="0" err="1">
                          <a:effectLst/>
                        </a:rPr>
                        <a:t>Upto</a:t>
                      </a:r>
                      <a:r>
                        <a:rPr lang="en-US" sz="900" b="1" u="none" strike="noStrike" dirty="0">
                          <a:effectLst/>
                        </a:rPr>
                        <a:t> Rs 100,000</a:t>
                      </a:r>
                      <a:endParaRPr lang="en-US" sz="900" b="1" i="0" u="none" strike="noStrike" dirty="0">
                        <a:solidFill>
                          <a:srgbClr val="222222"/>
                        </a:solidFill>
                        <a:effectLst/>
                        <a:latin typeface="Calibri" panose="020F0502020204030204" pitchFamily="34" charset="0"/>
                      </a:endParaRPr>
                    </a:p>
                  </a:txBody>
                  <a:tcPr marL="5856" marR="5856" marT="5856" marB="0" anchor="ctr"/>
                </a:tc>
              </a:tr>
              <a:tr h="329372">
                <a:tc>
                  <a:txBody>
                    <a:bodyPr/>
                    <a:lstStyle/>
                    <a:p>
                      <a:pPr algn="l" fontAlgn="ctr"/>
                      <a:r>
                        <a:rPr lang="en-US" sz="900" b="1" u="none" strike="noStrike">
                          <a:effectLst/>
                        </a:rPr>
                        <a:t>Members covered</a:t>
                      </a:r>
                      <a:endParaRPr lang="en-US" sz="900" b="1" i="0" u="none" strike="noStrike">
                        <a:solidFill>
                          <a:srgbClr val="000000"/>
                        </a:solidFill>
                        <a:effectLst/>
                        <a:latin typeface="Calibri" panose="020F0502020204030204" pitchFamily="34" charset="0"/>
                      </a:endParaRPr>
                    </a:p>
                  </a:txBody>
                  <a:tcPr marL="5856" marR="5856" marT="5856" marB="0" anchor="ctr"/>
                </a:tc>
                <a:tc>
                  <a:txBody>
                    <a:bodyPr/>
                    <a:lstStyle/>
                    <a:p>
                      <a:pPr algn="l" fontAlgn="ctr"/>
                      <a:r>
                        <a:rPr lang="en-US" sz="900" b="1" u="none" strike="noStrike">
                          <a:effectLst/>
                        </a:rPr>
                        <a:t>Number of members covered under membership</a:t>
                      </a:r>
                      <a:endParaRPr lang="en-US" sz="900" b="1" i="0" u="none" strike="noStrike">
                        <a:solidFill>
                          <a:srgbClr val="000000"/>
                        </a:solidFill>
                        <a:effectLst/>
                        <a:latin typeface="Calibri" panose="020F0502020204030204" pitchFamily="34" charset="0"/>
                      </a:endParaRPr>
                    </a:p>
                  </a:txBody>
                  <a:tcPr marL="5856" marR="5856" marT="5856" marB="0" anchor="ctr"/>
                </a:tc>
                <a:tc gridSpan="2">
                  <a:txBody>
                    <a:bodyPr/>
                    <a:lstStyle/>
                    <a:p>
                      <a:pPr algn="ctr" fontAlgn="ctr"/>
                      <a:r>
                        <a:rPr lang="en-US" sz="900" b="1" u="none" strike="noStrike">
                          <a:effectLst/>
                        </a:rPr>
                        <a:t>Primary (1 member)</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gridSpan="2">
                  <a:txBody>
                    <a:bodyPr/>
                    <a:lstStyle/>
                    <a:p>
                      <a:pPr algn="ctr" fontAlgn="ctr"/>
                      <a:r>
                        <a:rPr lang="en-US" sz="900" b="1" u="none" strike="noStrike">
                          <a:effectLst/>
                        </a:rPr>
                        <a:t>Primary + Spouse (2 members)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a:txBody>
                    <a:bodyPr/>
                    <a:lstStyle/>
                    <a:p>
                      <a:pPr algn="ctr" fontAlgn="ctr"/>
                      <a:r>
                        <a:rPr lang="en-US" sz="900" b="1" u="none" strike="noStrike" dirty="0">
                          <a:effectLst/>
                        </a:rPr>
                        <a:t>Primary + Spouse + Parents (4 members)</a:t>
                      </a:r>
                      <a:endParaRPr lang="en-US" sz="900" b="1" i="0" u="none" strike="noStrike" dirty="0">
                        <a:solidFill>
                          <a:srgbClr val="000000"/>
                        </a:solidFill>
                        <a:effectLst/>
                        <a:latin typeface="Calibri" panose="020F0502020204030204" pitchFamily="34" charset="0"/>
                      </a:endParaRPr>
                    </a:p>
                  </a:txBody>
                  <a:tcPr marL="5856" marR="5856" marT="5856" marB="0" anchor="ctr"/>
                </a:tc>
              </a:tr>
              <a:tr h="164686">
                <a:tc gridSpan="2">
                  <a:txBody>
                    <a:bodyPr/>
                    <a:lstStyle/>
                    <a:p>
                      <a:pPr algn="l" fontAlgn="ctr"/>
                      <a:r>
                        <a:rPr lang="en-US" sz="900" b="1" u="none" strike="noStrike">
                          <a:effectLst/>
                        </a:rPr>
                        <a:t>Prices in Rs. (incl. of taxes)</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gridSpan="2">
                  <a:txBody>
                    <a:bodyPr/>
                    <a:lstStyle/>
                    <a:p>
                      <a:pPr algn="ctr" fontAlgn="ctr"/>
                      <a:r>
                        <a:rPr lang="en-US" sz="900" b="1" u="none" strike="noStrike">
                          <a:effectLst/>
                        </a:rPr>
                        <a:t>1899</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gridSpan="2">
                  <a:txBody>
                    <a:bodyPr/>
                    <a:lstStyle/>
                    <a:p>
                      <a:pPr algn="ctr" fontAlgn="ctr"/>
                      <a:r>
                        <a:rPr lang="en-US" sz="900" b="1" u="none" strike="noStrike">
                          <a:effectLst/>
                        </a:rPr>
                        <a:t>2499</a:t>
                      </a:r>
                      <a:endParaRPr lang="en-US" sz="900" b="1" i="0" u="none" strike="noStrike">
                        <a:solidFill>
                          <a:srgbClr val="000000"/>
                        </a:solidFill>
                        <a:effectLst/>
                        <a:latin typeface="Calibri" panose="020F0502020204030204" pitchFamily="34" charset="0"/>
                      </a:endParaRPr>
                    </a:p>
                  </a:txBody>
                  <a:tcPr marL="5856" marR="5856" marT="5856" marB="0" anchor="ctr"/>
                </a:tc>
                <a:tc hMerge="1">
                  <a:txBody>
                    <a:bodyPr/>
                    <a:lstStyle/>
                    <a:p>
                      <a:endParaRPr lang="en-US"/>
                    </a:p>
                  </a:txBody>
                  <a:tcPr/>
                </a:tc>
                <a:tc>
                  <a:txBody>
                    <a:bodyPr/>
                    <a:lstStyle/>
                    <a:p>
                      <a:pPr algn="ctr" fontAlgn="ctr"/>
                      <a:r>
                        <a:rPr lang="en-US" sz="900" b="1" u="none" strike="noStrike" dirty="0">
                          <a:effectLst/>
                        </a:rPr>
                        <a:t>3199</a:t>
                      </a:r>
                      <a:endParaRPr lang="en-US" sz="900" b="1" i="0" u="none" strike="noStrike" dirty="0">
                        <a:solidFill>
                          <a:srgbClr val="000000"/>
                        </a:solidFill>
                        <a:effectLst/>
                        <a:latin typeface="Calibri" panose="020F0502020204030204" pitchFamily="34" charset="0"/>
                      </a:endParaRPr>
                    </a:p>
                  </a:txBody>
                  <a:tcPr marL="5856" marR="5856" marT="5856" marB="0" anchor="ct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1051" y="838200"/>
            <a:ext cx="4730847" cy="523220"/>
          </a:xfrm>
          <a:prstGeom prst="rect">
            <a:avLst/>
          </a:prstGeom>
        </p:spPr>
        <p:txBody>
          <a:bodyPr wrap="none">
            <a:spAutoFit/>
          </a:bodyPr>
          <a:lstStyle/>
          <a:p>
            <a:pPr>
              <a:tabLst>
                <a:tab pos="228600" algn="l"/>
              </a:tabLst>
              <a:defRPr/>
            </a:pPr>
            <a:r>
              <a:rPr lang="en-US" sz="2800" b="1" dirty="0" smtClean="0">
                <a:solidFill>
                  <a:schemeClr val="bg1"/>
                </a:solidFill>
                <a:latin typeface="Calibri" panose="020F0502020204030204" pitchFamily="34" charset="0"/>
              </a:rPr>
              <a:t>Charging Procedure &amp; Consent</a:t>
            </a:r>
            <a:endParaRPr lang="en-US" sz="2800" b="1" dirty="0">
              <a:solidFill>
                <a:schemeClr val="bg1"/>
              </a:solidFill>
              <a:latin typeface="Calibri" panose="020F0502020204030204" pitchFamily="34" charset="0"/>
            </a:endParaRPr>
          </a:p>
        </p:txBody>
      </p:sp>
      <p:sp>
        <p:nvSpPr>
          <p:cNvPr id="12" name="Rectangle 11"/>
          <p:cNvSpPr/>
          <p:nvPr/>
        </p:nvSpPr>
        <p:spPr>
          <a:xfrm>
            <a:off x="838200" y="1820615"/>
            <a:ext cx="7848600" cy="1092607"/>
          </a:xfrm>
          <a:prstGeom prst="rect">
            <a:avLst/>
          </a:prstGeom>
        </p:spPr>
        <p:txBody>
          <a:bodyPr wrap="square">
            <a:spAutoFit/>
          </a:bodyPr>
          <a:lstStyle/>
          <a:p>
            <a:pPr marL="0" lvl="1" algn="ctr" eaLnBrk="1" hangingPunct="1">
              <a:defRPr/>
            </a:pPr>
            <a:r>
              <a:rPr lang="en-IN" sz="1300" dirty="0">
                <a:latin typeface="+mn-lt"/>
              </a:rPr>
              <a:t>Sir/mam Card Protection Plan </a:t>
            </a:r>
            <a:r>
              <a:rPr lang="en-IN" sz="1300" dirty="0" err="1">
                <a:latin typeface="+mn-lt"/>
              </a:rPr>
              <a:t>ki</a:t>
            </a:r>
            <a:r>
              <a:rPr lang="en-IN" sz="1300" dirty="0">
                <a:latin typeface="+mn-lt"/>
              </a:rPr>
              <a:t> service </a:t>
            </a:r>
            <a:r>
              <a:rPr lang="en-IN" sz="1300" dirty="0" err="1">
                <a:latin typeface="+mn-lt"/>
              </a:rPr>
              <a:t>ke</a:t>
            </a:r>
            <a:r>
              <a:rPr lang="en-IN" sz="1300" dirty="0">
                <a:latin typeface="+mn-lt"/>
              </a:rPr>
              <a:t> </a:t>
            </a:r>
            <a:r>
              <a:rPr lang="en-IN" sz="1300" dirty="0" err="1">
                <a:latin typeface="+mn-lt"/>
              </a:rPr>
              <a:t>liye</a:t>
            </a:r>
            <a:r>
              <a:rPr lang="en-IN" sz="1300" dirty="0">
                <a:latin typeface="+mn-lt"/>
              </a:rPr>
              <a:t> nominal charge </a:t>
            </a:r>
            <a:r>
              <a:rPr lang="en-IN" sz="1300" dirty="0" err="1">
                <a:latin typeface="+mn-lt"/>
              </a:rPr>
              <a:t>hota</a:t>
            </a:r>
            <a:r>
              <a:rPr lang="en-IN" sz="1300" dirty="0">
                <a:latin typeface="+mn-lt"/>
              </a:rPr>
              <a:t> </a:t>
            </a:r>
            <a:r>
              <a:rPr lang="en-IN" sz="1300" dirty="0" err="1">
                <a:latin typeface="+mn-lt"/>
              </a:rPr>
              <a:t>hai</a:t>
            </a:r>
            <a:r>
              <a:rPr lang="en-IN" sz="1300" dirty="0">
                <a:latin typeface="+mn-lt"/>
              </a:rPr>
              <a:t> </a:t>
            </a:r>
            <a:r>
              <a:rPr lang="en-IN" sz="1300" dirty="0" err="1">
                <a:latin typeface="+mn-lt"/>
              </a:rPr>
              <a:t>Rs</a:t>
            </a:r>
            <a:r>
              <a:rPr lang="en-IN" sz="1300" dirty="0">
                <a:latin typeface="+mn-lt"/>
              </a:rPr>
              <a:t>. 2999 </a:t>
            </a:r>
            <a:r>
              <a:rPr lang="en-IN" sz="1300" dirty="0" err="1">
                <a:latin typeface="+mn-lt"/>
              </a:rPr>
              <a:t>lekin</a:t>
            </a:r>
            <a:r>
              <a:rPr lang="en-IN" sz="1300" dirty="0">
                <a:latin typeface="+mn-lt"/>
              </a:rPr>
              <a:t> </a:t>
            </a:r>
            <a:r>
              <a:rPr lang="en-IN" sz="1300" dirty="0" err="1">
                <a:latin typeface="+mn-lt"/>
              </a:rPr>
              <a:t>abhi</a:t>
            </a:r>
            <a:r>
              <a:rPr lang="en-IN" sz="1300" dirty="0">
                <a:latin typeface="+mn-lt"/>
              </a:rPr>
              <a:t> </a:t>
            </a:r>
            <a:r>
              <a:rPr lang="en-IN" sz="1300" dirty="0" err="1">
                <a:latin typeface="+mn-lt"/>
              </a:rPr>
              <a:t>apko</a:t>
            </a:r>
            <a:r>
              <a:rPr lang="en-IN" sz="1300" dirty="0">
                <a:latin typeface="+mn-lt"/>
              </a:rPr>
              <a:t> promotional discount offer </a:t>
            </a:r>
            <a:r>
              <a:rPr lang="en-IN" sz="1300" dirty="0" err="1">
                <a:latin typeface="+mn-lt"/>
              </a:rPr>
              <a:t>kiya</a:t>
            </a:r>
            <a:r>
              <a:rPr lang="en-IN" sz="1300" dirty="0">
                <a:latin typeface="+mn-lt"/>
              </a:rPr>
              <a:t> </a:t>
            </a:r>
            <a:r>
              <a:rPr lang="en-IN" sz="1300" dirty="0" err="1">
                <a:latin typeface="+mn-lt"/>
              </a:rPr>
              <a:t>ja</a:t>
            </a:r>
            <a:r>
              <a:rPr lang="en-IN" sz="1300" dirty="0">
                <a:latin typeface="+mn-lt"/>
              </a:rPr>
              <a:t> </a:t>
            </a:r>
            <a:r>
              <a:rPr lang="en-IN" sz="1300" dirty="0" err="1">
                <a:latin typeface="+mn-lt"/>
              </a:rPr>
              <a:t>raha</a:t>
            </a:r>
            <a:r>
              <a:rPr lang="en-IN" sz="1300" dirty="0">
                <a:latin typeface="+mn-lt"/>
              </a:rPr>
              <a:t> </a:t>
            </a:r>
            <a:r>
              <a:rPr lang="en-IN" sz="1300" dirty="0" err="1">
                <a:latin typeface="+mn-lt"/>
              </a:rPr>
              <a:t>hai</a:t>
            </a:r>
            <a:r>
              <a:rPr lang="en-IN" sz="1300" dirty="0">
                <a:latin typeface="+mn-lt"/>
              </a:rPr>
              <a:t> Rs.500 </a:t>
            </a:r>
            <a:r>
              <a:rPr lang="en-IN" sz="1300" dirty="0" err="1">
                <a:latin typeface="+mn-lt"/>
              </a:rPr>
              <a:t>jiske</a:t>
            </a:r>
            <a:r>
              <a:rPr lang="en-IN" sz="1300" dirty="0">
                <a:latin typeface="+mn-lt"/>
              </a:rPr>
              <a:t> </a:t>
            </a:r>
            <a:r>
              <a:rPr lang="en-IN" sz="1300" dirty="0" err="1">
                <a:latin typeface="+mn-lt"/>
              </a:rPr>
              <a:t>baad</a:t>
            </a:r>
            <a:r>
              <a:rPr lang="en-IN" sz="1300" dirty="0">
                <a:latin typeface="+mn-lt"/>
              </a:rPr>
              <a:t> </a:t>
            </a:r>
            <a:r>
              <a:rPr lang="en-IN" sz="1300" dirty="0" err="1">
                <a:latin typeface="+mn-lt"/>
              </a:rPr>
              <a:t>apko</a:t>
            </a:r>
            <a:r>
              <a:rPr lang="en-IN" sz="1300" dirty="0">
                <a:latin typeface="+mn-lt"/>
              </a:rPr>
              <a:t> </a:t>
            </a:r>
            <a:r>
              <a:rPr lang="en-IN" sz="1300" dirty="0" err="1">
                <a:latin typeface="+mn-lt"/>
              </a:rPr>
              <a:t>sirf</a:t>
            </a:r>
            <a:r>
              <a:rPr lang="en-IN" sz="1300" dirty="0">
                <a:latin typeface="+mn-lt"/>
              </a:rPr>
              <a:t> </a:t>
            </a:r>
            <a:r>
              <a:rPr lang="en-IN" sz="1300" dirty="0" err="1">
                <a:latin typeface="+mn-lt"/>
              </a:rPr>
              <a:t>Rs</a:t>
            </a:r>
            <a:r>
              <a:rPr lang="en-IN" sz="1300" dirty="0">
                <a:latin typeface="+mn-lt"/>
              </a:rPr>
              <a:t>. 2499 amount pay </a:t>
            </a:r>
            <a:r>
              <a:rPr lang="en-IN" sz="1300" dirty="0" err="1">
                <a:latin typeface="+mn-lt"/>
              </a:rPr>
              <a:t>karna</a:t>
            </a:r>
            <a:r>
              <a:rPr lang="en-IN" sz="1300" dirty="0">
                <a:latin typeface="+mn-lt"/>
              </a:rPr>
              <a:t> </a:t>
            </a:r>
            <a:r>
              <a:rPr lang="en-IN" sz="1300" dirty="0" err="1">
                <a:latin typeface="+mn-lt"/>
              </a:rPr>
              <a:t>hai</a:t>
            </a:r>
            <a:r>
              <a:rPr lang="en-IN" sz="1300" dirty="0">
                <a:latin typeface="+mn-lt"/>
              </a:rPr>
              <a:t> inclusive of all taxes jo </a:t>
            </a:r>
            <a:r>
              <a:rPr lang="en-IN" sz="1300" dirty="0" err="1">
                <a:latin typeface="+mn-lt"/>
              </a:rPr>
              <a:t>ki</a:t>
            </a:r>
            <a:r>
              <a:rPr lang="en-IN" sz="1300" dirty="0">
                <a:latin typeface="+mn-lt"/>
              </a:rPr>
              <a:t> </a:t>
            </a:r>
            <a:r>
              <a:rPr lang="en-IN" sz="1300" dirty="0" err="1">
                <a:latin typeface="+mn-lt"/>
              </a:rPr>
              <a:t>aapki</a:t>
            </a:r>
            <a:r>
              <a:rPr lang="en-IN" sz="1300" dirty="0">
                <a:latin typeface="+mn-lt"/>
              </a:rPr>
              <a:t> </a:t>
            </a:r>
            <a:r>
              <a:rPr lang="en-IN" sz="1300" dirty="0" err="1">
                <a:latin typeface="+mn-lt"/>
              </a:rPr>
              <a:t>sehmati</a:t>
            </a:r>
            <a:r>
              <a:rPr lang="en-IN" sz="1300" dirty="0">
                <a:latin typeface="+mn-lt"/>
              </a:rPr>
              <a:t> k </a:t>
            </a:r>
            <a:r>
              <a:rPr lang="en-IN" sz="1300" dirty="0" err="1">
                <a:latin typeface="+mn-lt"/>
              </a:rPr>
              <a:t>baad</a:t>
            </a:r>
            <a:r>
              <a:rPr lang="en-IN" sz="1300" dirty="0">
                <a:latin typeface="+mn-lt"/>
              </a:rPr>
              <a:t> </a:t>
            </a:r>
            <a:r>
              <a:rPr lang="en-IN" sz="1300" dirty="0" err="1">
                <a:latin typeface="+mn-lt"/>
              </a:rPr>
              <a:t>aapke</a:t>
            </a:r>
            <a:r>
              <a:rPr lang="en-IN" sz="1300" dirty="0">
                <a:latin typeface="+mn-lt"/>
              </a:rPr>
              <a:t> SBI card se charge </a:t>
            </a:r>
            <a:r>
              <a:rPr lang="en-IN" sz="1300" dirty="0" err="1">
                <a:latin typeface="+mn-lt"/>
              </a:rPr>
              <a:t>hoker</a:t>
            </a:r>
            <a:r>
              <a:rPr lang="en-IN" sz="1300" dirty="0">
                <a:latin typeface="+mn-lt"/>
              </a:rPr>
              <a:t>, </a:t>
            </a:r>
            <a:r>
              <a:rPr lang="en-IN" sz="1300" dirty="0" err="1">
                <a:latin typeface="+mn-lt"/>
              </a:rPr>
              <a:t>Aane</a:t>
            </a:r>
            <a:r>
              <a:rPr lang="en-IN" sz="1300" dirty="0">
                <a:latin typeface="+mn-lt"/>
              </a:rPr>
              <a:t> </a:t>
            </a:r>
            <a:r>
              <a:rPr lang="en-IN" sz="1300" dirty="0" err="1">
                <a:latin typeface="+mn-lt"/>
              </a:rPr>
              <a:t>wali</a:t>
            </a:r>
            <a:r>
              <a:rPr lang="en-IN" sz="1300" dirty="0">
                <a:latin typeface="+mn-lt"/>
              </a:rPr>
              <a:t> billing statement </a:t>
            </a:r>
            <a:r>
              <a:rPr lang="en-IN" sz="1300" dirty="0" err="1">
                <a:latin typeface="+mn-lt"/>
              </a:rPr>
              <a:t>mein</a:t>
            </a:r>
            <a:r>
              <a:rPr lang="en-IN" sz="1300" dirty="0">
                <a:latin typeface="+mn-lt"/>
              </a:rPr>
              <a:t> reflect </a:t>
            </a:r>
            <a:r>
              <a:rPr lang="en-IN" sz="1300" dirty="0" err="1">
                <a:latin typeface="+mn-lt"/>
              </a:rPr>
              <a:t>hota</a:t>
            </a:r>
            <a:r>
              <a:rPr lang="en-IN" sz="1300" dirty="0">
                <a:latin typeface="+mn-lt"/>
              </a:rPr>
              <a:t> </a:t>
            </a:r>
            <a:r>
              <a:rPr lang="en-IN" sz="1300" dirty="0" err="1">
                <a:latin typeface="+mn-lt"/>
              </a:rPr>
              <a:t>hai</a:t>
            </a:r>
            <a:r>
              <a:rPr lang="en-IN" sz="1300" dirty="0">
                <a:latin typeface="+mn-lt"/>
              </a:rPr>
              <a:t> </a:t>
            </a:r>
            <a:r>
              <a:rPr lang="en-IN" sz="1300" dirty="0" err="1">
                <a:latin typeface="+mn-lt"/>
              </a:rPr>
              <a:t>aur</a:t>
            </a:r>
            <a:r>
              <a:rPr lang="en-IN" sz="1300" dirty="0">
                <a:latin typeface="+mn-lt"/>
              </a:rPr>
              <a:t> </a:t>
            </a:r>
            <a:r>
              <a:rPr lang="en-IN" sz="1300" dirty="0" err="1">
                <a:latin typeface="+mn-lt"/>
              </a:rPr>
              <a:t>aap</a:t>
            </a:r>
            <a:r>
              <a:rPr lang="en-IN" sz="1300" dirty="0">
                <a:latin typeface="+mn-lt"/>
              </a:rPr>
              <a:t> use due date </a:t>
            </a:r>
            <a:r>
              <a:rPr lang="en-IN" sz="1300" dirty="0" err="1">
                <a:latin typeface="+mn-lt"/>
              </a:rPr>
              <a:t>ke</a:t>
            </a:r>
            <a:r>
              <a:rPr lang="en-IN" sz="1300" dirty="0">
                <a:latin typeface="+mn-lt"/>
              </a:rPr>
              <a:t> according pay </a:t>
            </a:r>
            <a:r>
              <a:rPr lang="en-IN" sz="1300" dirty="0" err="1">
                <a:latin typeface="+mn-lt"/>
              </a:rPr>
              <a:t>kar</a:t>
            </a:r>
            <a:r>
              <a:rPr lang="en-IN" sz="1300" dirty="0">
                <a:latin typeface="+mn-lt"/>
              </a:rPr>
              <a:t> </a:t>
            </a:r>
            <a:r>
              <a:rPr lang="en-IN" sz="1300" dirty="0" err="1">
                <a:latin typeface="+mn-lt"/>
              </a:rPr>
              <a:t>sakte</a:t>
            </a:r>
            <a:r>
              <a:rPr lang="en-IN" sz="1300" dirty="0">
                <a:latin typeface="+mn-lt"/>
              </a:rPr>
              <a:t> </a:t>
            </a:r>
            <a:r>
              <a:rPr lang="en-IN" sz="1300" dirty="0" err="1">
                <a:latin typeface="+mn-lt"/>
              </a:rPr>
              <a:t>hain</a:t>
            </a:r>
            <a:r>
              <a:rPr lang="en-IN" sz="1300" dirty="0" smtClean="0">
                <a:latin typeface="+mn-lt"/>
              </a:rPr>
              <a:t>.</a:t>
            </a:r>
            <a:endParaRPr lang="en-IN" sz="1300" dirty="0">
              <a:latin typeface="+mn-lt"/>
            </a:endParaRPr>
          </a:p>
          <a:p>
            <a:pPr marL="0" lvl="1" algn="ctr" eaLnBrk="1" hangingPunct="1">
              <a:defRPr/>
            </a:pPr>
            <a:endParaRPr lang="en-US" altLang="en-US" sz="1300" dirty="0">
              <a:latin typeface="+mn-lt"/>
            </a:endParaRPr>
          </a:p>
        </p:txBody>
      </p:sp>
      <p:sp>
        <p:nvSpPr>
          <p:cNvPr id="13" name="Rectangle 12"/>
          <p:cNvSpPr/>
          <p:nvPr/>
        </p:nvSpPr>
        <p:spPr>
          <a:xfrm>
            <a:off x="2971799" y="1453209"/>
            <a:ext cx="2988254" cy="369332"/>
          </a:xfrm>
          <a:prstGeom prst="rect">
            <a:avLst/>
          </a:prstGeom>
        </p:spPr>
        <p:txBody>
          <a:bodyPr wrap="none">
            <a:spAutoFit/>
          </a:bodyPr>
          <a:lstStyle/>
          <a:p>
            <a:r>
              <a:rPr lang="en-US" altLang="en-US" b="1" dirty="0" smtClean="0">
                <a:latin typeface="Calibri" panose="020F0502020204030204" pitchFamily="34" charset="0"/>
              </a:rPr>
              <a:t>One Shot Charging Procedure</a:t>
            </a:r>
            <a:endParaRPr lang="en-IN" dirty="0"/>
          </a:p>
        </p:txBody>
      </p:sp>
      <p:sp>
        <p:nvSpPr>
          <p:cNvPr id="14" name="Rectangle 13"/>
          <p:cNvSpPr/>
          <p:nvPr/>
        </p:nvSpPr>
        <p:spPr>
          <a:xfrm>
            <a:off x="685800" y="3052178"/>
            <a:ext cx="7848600" cy="3914790"/>
          </a:xfrm>
          <a:prstGeom prst="rect">
            <a:avLst/>
          </a:prstGeom>
        </p:spPr>
        <p:txBody>
          <a:bodyPr wrap="square">
            <a:spAutoFit/>
          </a:bodyPr>
          <a:lstStyle/>
          <a:p>
            <a:pPr marL="0" lvl="1" eaLnBrk="1" hangingPunct="1">
              <a:defRPr/>
            </a:pPr>
            <a:r>
              <a:rPr lang="en-IN" sz="1400" dirty="0">
                <a:latin typeface="+mn-lt"/>
                <a:ea typeface="Calibri" panose="020F0502020204030204" pitchFamily="34" charset="0"/>
                <a:cs typeface="Calibri" panose="020F0502020204030204" pitchFamily="34" charset="0"/>
              </a:rPr>
              <a:t>Sir </a:t>
            </a:r>
            <a:r>
              <a:rPr lang="en-IN" sz="1400" dirty="0" err="1">
                <a:latin typeface="+mn-lt"/>
                <a:ea typeface="Calibri" panose="020F0502020204030204" pitchFamily="34" charset="0"/>
                <a:cs typeface="Calibri" panose="020F0502020204030204" pitchFamily="34" charset="0"/>
              </a:rPr>
              <a:t>batana</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chahunga</a:t>
            </a:r>
            <a:r>
              <a:rPr lang="en-IN" sz="1400" dirty="0">
                <a:latin typeface="+mn-lt"/>
                <a:ea typeface="Calibri" panose="020F0502020204030204" pitchFamily="34" charset="0"/>
                <a:cs typeface="Calibri" panose="020F0502020204030204" pitchFamily="34" charset="0"/>
              </a:rPr>
              <a:t>/</a:t>
            </a:r>
            <a:r>
              <a:rPr lang="en-IN" sz="1400" dirty="0" err="1">
                <a:latin typeface="+mn-lt"/>
                <a:ea typeface="Calibri" panose="020F0502020204030204" pitchFamily="34" charset="0"/>
                <a:cs typeface="Calibri" panose="020F0502020204030204" pitchFamily="34" charset="0"/>
              </a:rPr>
              <a:t>chahungi</a:t>
            </a:r>
            <a:r>
              <a:rPr lang="en-IN" sz="1400" dirty="0">
                <a:latin typeface="+mn-lt"/>
                <a:ea typeface="Calibri" panose="020F0502020204030204" pitchFamily="34" charset="0"/>
                <a:cs typeface="Calibri" panose="020F0502020204030204" pitchFamily="34" charset="0"/>
              </a:rPr>
              <a:t> agar </a:t>
            </a:r>
            <a:r>
              <a:rPr lang="en-IN" sz="1400" dirty="0" err="1">
                <a:latin typeface="+mn-lt"/>
                <a:ea typeface="Calibri" panose="020F0502020204030204" pitchFamily="34" charset="0"/>
                <a:cs typeface="Calibri" panose="020F0502020204030204" pitchFamily="34" charset="0"/>
              </a:rPr>
              <a:t>aap</a:t>
            </a:r>
            <a:r>
              <a:rPr lang="en-IN" sz="1400" dirty="0">
                <a:latin typeface="+mn-lt"/>
                <a:ea typeface="Calibri" panose="020F0502020204030204" pitchFamily="34" charset="0"/>
                <a:cs typeface="Calibri" panose="020F0502020204030204" pitchFamily="34" charset="0"/>
              </a:rPr>
              <a:t> 3/6 month </a:t>
            </a:r>
            <a:r>
              <a:rPr lang="en-IN" sz="1400" dirty="0" err="1">
                <a:latin typeface="+mn-lt"/>
                <a:ea typeface="Calibri" panose="020F0502020204030204" pitchFamily="34" charset="0"/>
                <a:cs typeface="Calibri" panose="020F0502020204030204" pitchFamily="34" charset="0"/>
              </a:rPr>
              <a:t>ki</a:t>
            </a:r>
            <a:r>
              <a:rPr lang="en-IN" sz="1400" dirty="0">
                <a:latin typeface="+mn-lt"/>
                <a:ea typeface="Calibri" panose="020F0502020204030204" pitchFamily="34" charset="0"/>
                <a:cs typeface="Calibri" panose="020F0502020204030204" pitchFamily="34" charset="0"/>
              </a:rPr>
              <a:t> EMI main plan </a:t>
            </a:r>
            <a:r>
              <a:rPr lang="en-IN" sz="1400" dirty="0" err="1">
                <a:latin typeface="+mn-lt"/>
                <a:ea typeface="Calibri" panose="020F0502020204030204" pitchFamily="34" charset="0"/>
                <a:cs typeface="Calibri" panose="020F0502020204030204" pitchFamily="34" charset="0"/>
              </a:rPr>
              <a:t>lete</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hai</a:t>
            </a:r>
            <a:r>
              <a:rPr lang="en-IN" sz="1400" dirty="0">
                <a:latin typeface="+mn-lt"/>
                <a:ea typeface="Calibri" panose="020F0502020204030204" pitchFamily="34" charset="0"/>
                <a:cs typeface="Calibri" panose="020F0502020204030204" pitchFamily="34" charset="0"/>
              </a:rPr>
              <a:t> to </a:t>
            </a:r>
            <a:r>
              <a:rPr lang="en-IN" sz="1400" dirty="0" err="1">
                <a:latin typeface="+mn-lt"/>
                <a:ea typeface="Calibri" panose="020F0502020204030204" pitchFamily="34" charset="0"/>
                <a:cs typeface="Calibri" panose="020F0502020204030204" pitchFamily="34" charset="0"/>
              </a:rPr>
              <a:t>aapko</a:t>
            </a:r>
            <a:r>
              <a:rPr lang="en-IN" sz="1400" dirty="0">
                <a:latin typeface="+mn-lt"/>
                <a:ea typeface="Calibri" panose="020F0502020204030204" pitchFamily="34" charset="0"/>
                <a:cs typeface="Calibri" panose="020F0502020204030204" pitchFamily="34" charset="0"/>
              </a:rPr>
              <a:t> 14% monthly reducing balance </a:t>
            </a:r>
            <a:r>
              <a:rPr lang="en-IN" sz="1400" dirty="0" err="1">
                <a:latin typeface="+mn-lt"/>
                <a:ea typeface="Calibri" panose="020F0502020204030204" pitchFamily="34" charset="0"/>
                <a:cs typeface="Calibri" panose="020F0502020204030204" pitchFamily="34" charset="0"/>
              </a:rPr>
              <a:t>ke</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sath</a:t>
            </a:r>
            <a:r>
              <a:rPr lang="en-IN" sz="1400" dirty="0">
                <a:latin typeface="+mn-lt"/>
                <a:ea typeface="Calibri" panose="020F0502020204030204" pitchFamily="34" charset="0"/>
                <a:cs typeface="Calibri" panose="020F0502020204030204" pitchFamily="34" charset="0"/>
              </a:rPr>
              <a:t> EMI amount____</a:t>
            </a:r>
            <a:r>
              <a:rPr lang="en-IN" sz="1400" u="sng"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Rs</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ka</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rahta</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hai</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isme</a:t>
            </a:r>
            <a:r>
              <a:rPr lang="en-IN" sz="1400" dirty="0">
                <a:latin typeface="+mn-lt"/>
                <a:ea typeface="Calibri" panose="020F0502020204030204" pitchFamily="34" charset="0"/>
                <a:cs typeface="Calibri" panose="020F0502020204030204" pitchFamily="34" charset="0"/>
              </a:rPr>
              <a:t> sir/mam </a:t>
            </a:r>
            <a:r>
              <a:rPr lang="en-IN" sz="1400" dirty="0" err="1">
                <a:latin typeface="+mn-lt"/>
                <a:ea typeface="Calibri" panose="020F0502020204030204" pitchFamily="34" charset="0"/>
                <a:cs typeface="Calibri" panose="020F0502020204030204" pitchFamily="34" charset="0"/>
              </a:rPr>
              <a:t>aapko</a:t>
            </a:r>
            <a:r>
              <a:rPr lang="en-IN" sz="1400" dirty="0">
                <a:latin typeface="+mn-lt"/>
                <a:ea typeface="Calibri" panose="020F0502020204030204" pitchFamily="34" charset="0"/>
                <a:cs typeface="Calibri" panose="020F0502020204030204" pitchFamily="34" charset="0"/>
              </a:rPr>
              <a:t> ____</a:t>
            </a:r>
            <a:r>
              <a:rPr lang="en-IN" sz="1400" dirty="0" err="1">
                <a:latin typeface="+mn-lt"/>
                <a:ea typeface="Calibri" panose="020F0502020204030204" pitchFamily="34" charset="0"/>
                <a:cs typeface="Calibri" panose="020F0502020204030204" pitchFamily="34" charset="0"/>
              </a:rPr>
              <a:t>Rs</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ka</a:t>
            </a:r>
            <a:r>
              <a:rPr lang="en-IN" sz="1400" dirty="0">
                <a:latin typeface="+mn-lt"/>
                <a:ea typeface="Calibri" panose="020F0502020204030204" pitchFamily="34" charset="0"/>
                <a:cs typeface="Calibri" panose="020F0502020204030204" pitchFamily="34" charset="0"/>
              </a:rPr>
              <a:t> extra charges </a:t>
            </a:r>
            <a:r>
              <a:rPr lang="en-IN" sz="1400" dirty="0" err="1">
                <a:latin typeface="+mn-lt"/>
                <a:ea typeface="Calibri" panose="020F0502020204030204" pitchFamily="34" charset="0"/>
                <a:cs typeface="Calibri" panose="020F0502020204030204" pitchFamily="34" charset="0"/>
              </a:rPr>
              <a:t>rahta</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hain</a:t>
            </a:r>
            <a:r>
              <a:rPr lang="en-IN" sz="1400" dirty="0">
                <a:latin typeface="+mn-lt"/>
                <a:ea typeface="Calibri" panose="020F0502020204030204" pitchFamily="34" charset="0"/>
                <a:cs typeface="Calibri" panose="020F0502020204030204" pitchFamily="34" charset="0"/>
              </a:rPr>
              <a:t>. Sir Card protection plan </a:t>
            </a:r>
            <a:r>
              <a:rPr lang="en-IN" sz="1400" dirty="0" err="1">
                <a:latin typeface="+mn-lt"/>
                <a:ea typeface="Calibri" panose="020F0502020204030204" pitchFamily="34" charset="0"/>
                <a:cs typeface="Calibri" panose="020F0502020204030204" pitchFamily="34" charset="0"/>
              </a:rPr>
              <a:t>ka</a:t>
            </a:r>
            <a:r>
              <a:rPr lang="en-IN" sz="1400" dirty="0">
                <a:latin typeface="+mn-lt"/>
                <a:ea typeface="Calibri" panose="020F0502020204030204" pitchFamily="34" charset="0"/>
                <a:cs typeface="Calibri" panose="020F0502020204030204" pitchFamily="34" charset="0"/>
              </a:rPr>
              <a:t> total charges </a:t>
            </a:r>
            <a:r>
              <a:rPr lang="en-IN" sz="1400" dirty="0" err="1">
                <a:latin typeface="+mn-lt"/>
                <a:ea typeface="Calibri" panose="020F0502020204030204" pitchFamily="34" charset="0"/>
                <a:cs typeface="Calibri" panose="020F0502020204030204" pitchFamily="34" charset="0"/>
              </a:rPr>
              <a:t>hota</a:t>
            </a:r>
            <a:r>
              <a:rPr lang="en-IN" sz="1400" dirty="0">
                <a:latin typeface="+mn-lt"/>
                <a:ea typeface="Calibri" panose="020F0502020204030204" pitchFamily="34" charset="0"/>
                <a:cs typeface="Calibri" panose="020F0502020204030204" pitchFamily="34" charset="0"/>
              </a:rPr>
              <a:t> h interest </a:t>
            </a:r>
            <a:r>
              <a:rPr lang="en-IN" sz="1400" dirty="0" err="1">
                <a:latin typeface="+mn-lt"/>
                <a:ea typeface="Calibri" panose="020F0502020204030204" pitchFamily="34" charset="0"/>
                <a:cs typeface="Calibri" panose="020F0502020204030204" pitchFamily="34" charset="0"/>
              </a:rPr>
              <a:t>ke</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sath</a:t>
            </a:r>
            <a:r>
              <a:rPr lang="en-IN" sz="1400" dirty="0">
                <a:latin typeface="+mn-lt"/>
                <a:ea typeface="Calibri" panose="020F0502020204030204" pitchFamily="34" charset="0"/>
                <a:cs typeface="Calibri" panose="020F0502020204030204" pitchFamily="34" charset="0"/>
              </a:rPr>
              <a:t> </a:t>
            </a:r>
            <a:r>
              <a:rPr lang="en-IN" sz="1400" u="sng" dirty="0">
                <a:latin typeface="+mn-lt"/>
                <a:ea typeface="Calibri" panose="020F0502020204030204" pitchFamily="34" charset="0"/>
                <a:cs typeface="Calibri" panose="020F0502020204030204" pitchFamily="34" charset="0"/>
              </a:rPr>
              <a:t>_____</a:t>
            </a:r>
            <a:r>
              <a:rPr lang="en-IN" sz="1400" u="sng" dirty="0" err="1">
                <a:latin typeface="+mn-lt"/>
                <a:ea typeface="Calibri" panose="020F0502020204030204" pitchFamily="34" charset="0"/>
                <a:cs typeface="Calibri" panose="020F0502020204030204" pitchFamily="34" charset="0"/>
              </a:rPr>
              <a:t>R</a:t>
            </a:r>
            <a:r>
              <a:rPr lang="en-IN" sz="1400" dirty="0" err="1">
                <a:latin typeface="+mn-lt"/>
                <a:ea typeface="Calibri" panose="020F0502020204030204" pitchFamily="34" charset="0"/>
                <a:cs typeface="Calibri" panose="020F0502020204030204" pitchFamily="34" charset="0"/>
              </a:rPr>
              <a:t>s</a:t>
            </a:r>
            <a:r>
              <a:rPr lang="en-IN" sz="1400" dirty="0">
                <a:latin typeface="+mn-lt"/>
                <a:ea typeface="Calibri" panose="020F0502020204030204" pitchFamily="34" charset="0"/>
                <a:cs typeface="Calibri" panose="020F0502020204030204" pitchFamily="34" charset="0"/>
              </a:rPr>
              <a:t> </a:t>
            </a:r>
            <a:r>
              <a:rPr lang="en-IN" sz="1400" dirty="0" err="1" smtClean="0">
                <a:latin typeface="+mn-lt"/>
                <a:ea typeface="Calibri" panose="020F0502020204030204" pitchFamily="34" charset="0"/>
                <a:cs typeface="Calibri" panose="020F0502020204030204" pitchFamily="34" charset="0"/>
              </a:rPr>
              <a:t>ka</a:t>
            </a:r>
            <a:endParaRPr lang="en-IN" sz="1400" dirty="0" smtClean="0">
              <a:latin typeface="+mn-lt"/>
              <a:ea typeface="Calibri" panose="020F0502020204030204" pitchFamily="34" charset="0"/>
              <a:cs typeface="Calibri" panose="020F0502020204030204" pitchFamily="34" charset="0"/>
            </a:endParaRPr>
          </a:p>
          <a:p>
            <a:pPr marL="0" lvl="1" eaLnBrk="1" hangingPunct="1">
              <a:defRPr/>
            </a:pPr>
            <a:endParaRPr lang="en-US" altLang="en-US" sz="1400" dirty="0">
              <a:latin typeface="+mn-lt"/>
            </a:endParaRPr>
          </a:p>
          <a:p>
            <a:pPr marL="0" lvl="1" eaLnBrk="1" hangingPunct="1">
              <a:defRPr/>
            </a:pPr>
            <a:r>
              <a:rPr lang="en-US" altLang="en-US" sz="1400" b="1" dirty="0" smtClean="0">
                <a:latin typeface="+mn-lt"/>
              </a:rPr>
              <a:t>                                                        </a:t>
            </a:r>
            <a:r>
              <a:rPr lang="en-US" altLang="en-US" b="1" dirty="0">
                <a:latin typeface="+mn-lt"/>
              </a:rPr>
              <a:t>One Shot  Consent</a:t>
            </a:r>
          </a:p>
          <a:p>
            <a:pPr algn="ctr">
              <a:lnSpc>
                <a:spcPct val="107000"/>
              </a:lnSpc>
              <a:spcAft>
                <a:spcPts val="0"/>
              </a:spcAft>
              <a:tabLst>
                <a:tab pos="4114800" algn="l"/>
              </a:tabLst>
            </a:pPr>
            <a:r>
              <a:rPr lang="en-IN" sz="1400" dirty="0">
                <a:latin typeface="Cambria" panose="02040503050406030204" pitchFamily="18" charset="0"/>
                <a:ea typeface="Calibri" panose="020F0502020204030204" pitchFamily="34" charset="0"/>
                <a:cs typeface="Calibri" panose="020F0502020204030204" pitchFamily="34" charset="0"/>
              </a:rPr>
              <a:t>Kya </a:t>
            </a:r>
            <a:r>
              <a:rPr lang="en-IN" sz="1400" dirty="0" err="1">
                <a:latin typeface="Cambria" panose="02040503050406030204" pitchFamily="18" charset="0"/>
                <a:ea typeface="Calibri" panose="020F0502020204030204" pitchFamily="34" charset="0"/>
                <a:cs typeface="Calibri" panose="020F0502020204030204" pitchFamily="34" charset="0"/>
              </a:rPr>
              <a:t>aap</a:t>
            </a:r>
            <a:r>
              <a:rPr lang="en-IN" sz="1400" dirty="0">
                <a:latin typeface="Cambria" panose="02040503050406030204" pitchFamily="18" charset="0"/>
                <a:ea typeface="Calibri" panose="020F0502020204030204" pitchFamily="34" charset="0"/>
                <a:cs typeface="Calibri" panose="020F0502020204030204" pitchFamily="34" charset="0"/>
              </a:rPr>
              <a:t> SBI </a:t>
            </a:r>
            <a:r>
              <a:rPr lang="en-IN" sz="1400" dirty="0" smtClean="0">
                <a:latin typeface="Cambria" panose="02040503050406030204" pitchFamily="18" charset="0"/>
                <a:ea typeface="Calibri" panose="020F0502020204030204" pitchFamily="34" charset="0"/>
                <a:cs typeface="Calibri" panose="020F0502020204030204" pitchFamily="34" charset="0"/>
              </a:rPr>
              <a:t>CARD </a:t>
            </a:r>
            <a:r>
              <a:rPr lang="en-IN" sz="1400" dirty="0" err="1">
                <a:latin typeface="Cambria" panose="02040503050406030204" pitchFamily="18" charset="0"/>
                <a:ea typeface="Calibri" panose="020F0502020204030204" pitchFamily="34" charset="0"/>
                <a:cs typeface="Calibri" panose="020F0502020204030204" pitchFamily="34" charset="0"/>
              </a:rPr>
              <a:t>aur</a:t>
            </a:r>
            <a:r>
              <a:rPr lang="en-IN" sz="1400" dirty="0">
                <a:latin typeface="Cambria" panose="02040503050406030204" pitchFamily="18" charset="0"/>
                <a:ea typeface="Calibri" panose="020F0502020204030204" pitchFamily="34" charset="0"/>
                <a:cs typeface="Calibri" panose="020F0502020204030204" pitchFamily="34" charset="0"/>
              </a:rPr>
              <a:t> CPP </a:t>
            </a:r>
            <a:r>
              <a:rPr lang="en-IN" sz="1400" dirty="0" err="1">
                <a:latin typeface="Cambria" panose="02040503050406030204" pitchFamily="18" charset="0"/>
                <a:ea typeface="Calibri" panose="020F0502020204030204" pitchFamily="34" charset="0"/>
                <a:cs typeface="Calibri" panose="020F0502020204030204" pitchFamily="34" charset="0"/>
              </a:rPr>
              <a:t>ko</a:t>
            </a:r>
            <a:r>
              <a:rPr lang="en-IN" sz="1400" dirty="0">
                <a:latin typeface="Cambria" panose="02040503050406030204" pitchFamily="18" charset="0"/>
                <a:ea typeface="Calibri" panose="020F0502020204030204" pitchFamily="34" charset="0"/>
                <a:cs typeface="Calibri" panose="020F0502020204030204" pitchFamily="34" charset="0"/>
              </a:rPr>
              <a:t> authorised </a:t>
            </a:r>
            <a:r>
              <a:rPr lang="en-IN" sz="1400" dirty="0" err="1">
                <a:latin typeface="Cambria" panose="02040503050406030204" pitchFamily="18" charset="0"/>
                <a:ea typeface="Calibri" panose="020F0502020204030204" pitchFamily="34" charset="0"/>
                <a:cs typeface="Calibri" panose="020F0502020204030204" pitchFamily="34" charset="0"/>
              </a:rPr>
              <a:t>karte</a:t>
            </a:r>
            <a:r>
              <a:rPr lang="en-IN" sz="1400" dirty="0">
                <a:latin typeface="Cambria" panose="02040503050406030204" pitchFamily="18" charset="0"/>
                <a:ea typeface="Calibri" panose="020F0502020204030204" pitchFamily="34" charset="0"/>
                <a:cs typeface="Calibri" panose="020F0502020204030204" pitchFamily="34" charset="0"/>
              </a:rPr>
              <a:t> </a:t>
            </a:r>
            <a:r>
              <a:rPr lang="en-IN" sz="1400" dirty="0" err="1">
                <a:latin typeface="Cambria" panose="02040503050406030204" pitchFamily="18" charset="0"/>
                <a:ea typeface="Calibri" panose="020F0502020204030204" pitchFamily="34" charset="0"/>
                <a:cs typeface="Calibri" panose="020F0502020204030204" pitchFamily="34" charset="0"/>
              </a:rPr>
              <a:t>hai</a:t>
            </a:r>
            <a:r>
              <a:rPr lang="en-IN" sz="1400" dirty="0">
                <a:latin typeface="Cambria" panose="02040503050406030204" pitchFamily="18" charset="0"/>
                <a:ea typeface="Calibri" panose="020F0502020204030204" pitchFamily="34" charset="0"/>
                <a:cs typeface="Calibri" panose="020F0502020204030204" pitchFamily="34" charset="0"/>
              </a:rPr>
              <a:t> </a:t>
            </a:r>
            <a:r>
              <a:rPr lang="en-IN" sz="1400" dirty="0" err="1">
                <a:latin typeface="Cambria" panose="02040503050406030204" pitchFamily="18" charset="0"/>
                <a:ea typeface="Calibri" panose="020F0502020204030204" pitchFamily="34" charset="0"/>
                <a:cs typeface="Calibri" panose="020F0502020204030204" pitchFamily="34" charset="0"/>
              </a:rPr>
              <a:t>ki</a:t>
            </a:r>
            <a:r>
              <a:rPr lang="en-IN" sz="1400" dirty="0">
                <a:latin typeface="Cambria" panose="02040503050406030204" pitchFamily="18" charset="0"/>
                <a:ea typeface="Calibri" panose="020F0502020204030204" pitchFamily="34" charset="0"/>
                <a:cs typeface="Calibri" panose="020F0502020204030204" pitchFamily="34" charset="0"/>
              </a:rPr>
              <a:t> </a:t>
            </a:r>
            <a:r>
              <a:rPr lang="en-IN" sz="1400" dirty="0" err="1">
                <a:latin typeface="Cambria" panose="02040503050406030204" pitchFamily="18" charset="0"/>
                <a:ea typeface="Calibri" panose="020F0502020204030204" pitchFamily="34" charset="0"/>
                <a:cs typeface="Calibri" panose="020F0502020204030204" pitchFamily="34" charset="0"/>
              </a:rPr>
              <a:t>apke</a:t>
            </a:r>
            <a:r>
              <a:rPr lang="en-IN" sz="1400" dirty="0">
                <a:latin typeface="Cambria" panose="02040503050406030204" pitchFamily="18" charset="0"/>
                <a:ea typeface="Calibri" panose="020F0502020204030204" pitchFamily="34" charset="0"/>
                <a:cs typeface="Calibri" panose="020F0502020204030204" pitchFamily="34" charset="0"/>
              </a:rPr>
              <a:t> SBI </a:t>
            </a:r>
            <a:r>
              <a:rPr lang="en-IN" sz="1400" dirty="0" smtClean="0">
                <a:latin typeface="Cambria" panose="02040503050406030204" pitchFamily="18" charset="0"/>
                <a:ea typeface="Calibri" panose="020F0502020204030204" pitchFamily="34" charset="0"/>
                <a:cs typeface="Calibri" panose="020F0502020204030204" pitchFamily="34" charset="0"/>
              </a:rPr>
              <a:t>credit </a:t>
            </a:r>
            <a:r>
              <a:rPr lang="en-IN" sz="1400" dirty="0">
                <a:latin typeface="Cambria" panose="02040503050406030204" pitchFamily="18" charset="0"/>
                <a:ea typeface="Calibri" panose="020F0502020204030204" pitchFamily="34" charset="0"/>
                <a:cs typeface="Calibri" panose="020F0502020204030204" pitchFamily="34" charset="0"/>
              </a:rPr>
              <a:t>se Card Protection Plan </a:t>
            </a:r>
            <a:r>
              <a:rPr lang="en-IN" sz="1400" dirty="0" err="1">
                <a:latin typeface="Cambria" panose="02040503050406030204" pitchFamily="18" charset="0"/>
                <a:ea typeface="Calibri" panose="020F0502020204030204" pitchFamily="34" charset="0"/>
                <a:cs typeface="Calibri" panose="020F0502020204030204" pitchFamily="34" charset="0"/>
              </a:rPr>
              <a:t>ke</a:t>
            </a:r>
            <a:r>
              <a:rPr lang="en-IN" sz="1400" dirty="0">
                <a:latin typeface="Cambria" panose="02040503050406030204" pitchFamily="18" charset="0"/>
                <a:ea typeface="Calibri" panose="020F0502020204030204" pitchFamily="34" charset="0"/>
                <a:cs typeface="Calibri" panose="020F0502020204030204" pitchFamily="34" charset="0"/>
              </a:rPr>
              <a:t> </a:t>
            </a:r>
            <a:r>
              <a:rPr lang="en-IN" sz="1400" dirty="0" err="1">
                <a:latin typeface="Cambria" panose="02040503050406030204" pitchFamily="18" charset="0"/>
                <a:ea typeface="Calibri" panose="020F0502020204030204" pitchFamily="34" charset="0"/>
                <a:cs typeface="Calibri" panose="020F0502020204030204" pitchFamily="34" charset="0"/>
              </a:rPr>
              <a:t>liye</a:t>
            </a:r>
            <a:r>
              <a:rPr lang="en-IN" sz="1400" dirty="0">
                <a:latin typeface="Cambria" panose="02040503050406030204" pitchFamily="18" charset="0"/>
                <a:ea typeface="Calibri" panose="020F0502020204030204" pitchFamily="34" charset="0"/>
                <a:cs typeface="Calibri" panose="020F0502020204030204" pitchFamily="34" charset="0"/>
              </a:rPr>
              <a:t> “Do </a:t>
            </a:r>
            <a:r>
              <a:rPr lang="en-IN" sz="1400" dirty="0" err="1">
                <a:latin typeface="Cambria" panose="02040503050406030204" pitchFamily="18" charset="0"/>
                <a:ea typeface="Calibri" panose="020F0502020204030204" pitchFamily="34" charset="0"/>
                <a:cs typeface="Calibri" panose="020F0502020204030204" pitchFamily="34" charset="0"/>
              </a:rPr>
              <a:t>Hajar</a:t>
            </a:r>
            <a:r>
              <a:rPr lang="en-IN" sz="1400" dirty="0">
                <a:latin typeface="Cambria" panose="02040503050406030204" pitchFamily="18" charset="0"/>
                <a:ea typeface="Calibri" panose="020F0502020204030204" pitchFamily="34" charset="0"/>
                <a:cs typeface="Calibri" panose="020F0502020204030204" pitchFamily="34" charset="0"/>
              </a:rPr>
              <a:t> </a:t>
            </a:r>
            <a:r>
              <a:rPr lang="en-IN" sz="1400" dirty="0" err="1">
                <a:latin typeface="Cambria" panose="02040503050406030204" pitchFamily="18" charset="0"/>
                <a:ea typeface="Calibri" panose="020F0502020204030204" pitchFamily="34" charset="0"/>
                <a:cs typeface="Calibri" panose="020F0502020204030204" pitchFamily="34" charset="0"/>
              </a:rPr>
              <a:t>chaar</a:t>
            </a:r>
            <a:r>
              <a:rPr lang="en-IN" sz="1400" dirty="0">
                <a:latin typeface="Cambria" panose="02040503050406030204" pitchFamily="18" charset="0"/>
                <a:ea typeface="Calibri" panose="020F0502020204030204" pitchFamily="34" charset="0"/>
                <a:cs typeface="Calibri" panose="020F0502020204030204" pitchFamily="34" charset="0"/>
              </a:rPr>
              <a:t> Sau </a:t>
            </a:r>
            <a:r>
              <a:rPr lang="en-IN" sz="1400" dirty="0" err="1">
                <a:latin typeface="Cambria" panose="02040503050406030204" pitchFamily="18" charset="0"/>
                <a:ea typeface="Calibri" panose="020F0502020204030204" pitchFamily="34" charset="0"/>
                <a:cs typeface="Calibri" panose="020F0502020204030204" pitchFamily="34" charset="0"/>
              </a:rPr>
              <a:t>ninyaanve</a:t>
            </a:r>
            <a:r>
              <a:rPr lang="en-IN" sz="1400" dirty="0">
                <a:latin typeface="Cambria" panose="02040503050406030204" pitchFamily="18" charset="0"/>
                <a:ea typeface="Calibri" panose="020F0502020204030204" pitchFamily="34" charset="0"/>
                <a:cs typeface="Calibri" panose="020F0502020204030204" pitchFamily="34" charset="0"/>
              </a:rPr>
              <a:t> </a:t>
            </a:r>
            <a:r>
              <a:rPr lang="en-IN" sz="1400" dirty="0" err="1">
                <a:latin typeface="Cambria" panose="02040503050406030204" pitchFamily="18" charset="0"/>
                <a:ea typeface="Calibri" panose="020F0502020204030204" pitchFamily="34" charset="0"/>
                <a:cs typeface="Calibri" panose="020F0502020204030204" pitchFamily="34" charset="0"/>
              </a:rPr>
              <a:t>Rupayee</a:t>
            </a:r>
            <a:r>
              <a:rPr lang="en-IN" sz="1400" dirty="0">
                <a:latin typeface="Cambria" panose="02040503050406030204" pitchFamily="18" charset="0"/>
                <a:ea typeface="Calibri" panose="020F0502020204030204" pitchFamily="34" charset="0"/>
                <a:cs typeface="Calibri" panose="020F0502020204030204" pitchFamily="34" charset="0"/>
              </a:rPr>
              <a:t> 2499 </a:t>
            </a:r>
            <a:r>
              <a:rPr lang="en-IN" sz="1400" dirty="0" err="1">
                <a:latin typeface="Cambria" panose="02040503050406030204" pitchFamily="18" charset="0"/>
                <a:ea typeface="Calibri" panose="020F0502020204030204" pitchFamily="34" charset="0"/>
                <a:cs typeface="Calibri" panose="020F0502020204030204" pitchFamily="34" charset="0"/>
              </a:rPr>
              <a:t>Rs</a:t>
            </a:r>
            <a:r>
              <a:rPr lang="en-IN" sz="1400" dirty="0">
                <a:latin typeface="Cambria" panose="02040503050406030204" pitchFamily="18" charset="0"/>
                <a:ea typeface="Calibri" panose="020F0502020204030204" pitchFamily="34" charset="0"/>
                <a:cs typeface="Calibri" panose="020F0502020204030204" pitchFamily="34" charset="0"/>
              </a:rPr>
              <a:t> </a:t>
            </a:r>
            <a:r>
              <a:rPr lang="en-IN" sz="1400" dirty="0" err="1">
                <a:latin typeface="Cambria" panose="02040503050406030204" pitchFamily="18" charset="0"/>
                <a:ea typeface="Calibri" panose="020F0502020204030204" pitchFamily="34" charset="0"/>
                <a:cs typeface="Calibri" panose="020F0502020204030204" pitchFamily="34" charset="0"/>
              </a:rPr>
              <a:t>ka</a:t>
            </a:r>
            <a:r>
              <a:rPr lang="en-IN" sz="1400" dirty="0">
                <a:latin typeface="Cambria" panose="02040503050406030204" pitchFamily="18" charset="0"/>
                <a:ea typeface="Calibri" panose="020F0502020204030204" pitchFamily="34" charset="0"/>
                <a:cs typeface="Calibri" panose="020F0502020204030204" pitchFamily="34" charset="0"/>
              </a:rPr>
              <a:t> amount charge </a:t>
            </a:r>
            <a:r>
              <a:rPr lang="en-IN" sz="1400" dirty="0" err="1">
                <a:latin typeface="Cambria" panose="02040503050406030204" pitchFamily="18" charset="0"/>
                <a:ea typeface="Calibri" panose="020F0502020204030204" pitchFamily="34" charset="0"/>
                <a:cs typeface="Calibri" panose="020F0502020204030204" pitchFamily="34" charset="0"/>
              </a:rPr>
              <a:t>kiya</a:t>
            </a:r>
            <a:r>
              <a:rPr lang="en-IN" sz="1400" dirty="0">
                <a:latin typeface="Cambria" panose="02040503050406030204" pitchFamily="18" charset="0"/>
                <a:ea typeface="Calibri" panose="020F0502020204030204" pitchFamily="34" charset="0"/>
                <a:cs typeface="Calibri" panose="020F0502020204030204" pitchFamily="34" charset="0"/>
              </a:rPr>
              <a:t> </a:t>
            </a:r>
            <a:r>
              <a:rPr lang="en-IN" sz="1400" dirty="0" err="1">
                <a:latin typeface="Cambria" panose="02040503050406030204" pitchFamily="18" charset="0"/>
                <a:ea typeface="Calibri" panose="020F0502020204030204" pitchFamily="34" charset="0"/>
                <a:cs typeface="Calibri" panose="020F0502020204030204" pitchFamily="34" charset="0"/>
              </a:rPr>
              <a:t>jaye</a:t>
            </a:r>
            <a:r>
              <a:rPr lang="en-IN" sz="1400" dirty="0">
                <a:latin typeface="Cambria" panose="02040503050406030204" pitchFamily="18" charset="0"/>
                <a:ea typeface="Calibri" panose="020F0502020204030204" pitchFamily="34" charset="0"/>
                <a:cs typeface="Calibri" panose="020F0502020204030204" pitchFamily="34" charset="0"/>
              </a:rPr>
              <a:t>. (Please Reply in “</a:t>
            </a:r>
            <a:r>
              <a:rPr lang="en-IN" sz="1400" dirty="0" err="1">
                <a:latin typeface="Cambria" panose="02040503050406030204" pitchFamily="18" charset="0"/>
                <a:ea typeface="Calibri" panose="020F0502020204030204" pitchFamily="34" charset="0"/>
                <a:cs typeface="Calibri" panose="020F0502020204030204" pitchFamily="34" charset="0"/>
              </a:rPr>
              <a:t>Haan</a:t>
            </a:r>
            <a:r>
              <a:rPr lang="en-IN" sz="1400" dirty="0">
                <a:latin typeface="Cambria" panose="02040503050406030204" pitchFamily="18" charset="0"/>
                <a:ea typeface="Calibri" panose="020F0502020204030204" pitchFamily="34" charset="0"/>
                <a:cs typeface="Calibri" panose="020F0502020204030204" pitchFamily="34" charset="0"/>
              </a:rPr>
              <a:t>” OR “</a:t>
            </a:r>
            <a:r>
              <a:rPr lang="en-IN" sz="1400" dirty="0" err="1">
                <a:latin typeface="Cambria" panose="02040503050406030204" pitchFamily="18" charset="0"/>
                <a:ea typeface="Calibri" panose="020F0502020204030204" pitchFamily="34" charset="0"/>
                <a:cs typeface="Calibri" panose="020F0502020204030204" pitchFamily="34" charset="0"/>
              </a:rPr>
              <a:t>Naa</a:t>
            </a:r>
            <a:r>
              <a:rPr lang="en-IN" sz="1400" dirty="0">
                <a:latin typeface="Cambria" panose="02040503050406030204" pitchFamily="18" charset="0"/>
                <a:ea typeface="Calibri" panose="020F0502020204030204" pitchFamily="34" charset="0"/>
                <a:cs typeface="Calibri" panose="020F0502020204030204" pitchFamily="34" charset="0"/>
              </a:rPr>
              <a:t>”)</a:t>
            </a:r>
            <a:endParaRPr lang="en-IN"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0"/>
              </a:spcAft>
              <a:tabLst>
                <a:tab pos="4114800" algn="l"/>
              </a:tabLst>
            </a:pPr>
            <a:r>
              <a:rPr lang="en-IN" b="1" dirty="0">
                <a:latin typeface="Cambria" panose="02040503050406030204" pitchFamily="18" charset="0"/>
                <a:ea typeface="Calibri" panose="020F0502020204030204" pitchFamily="34" charset="0"/>
                <a:cs typeface="Calibri" panose="020F0502020204030204" pitchFamily="34" charset="0"/>
              </a:rPr>
              <a:t> </a:t>
            </a:r>
            <a:endParaRPr lang="en-IN" b="1" dirty="0" smtClean="0">
              <a:latin typeface="Cambria" panose="02040503050406030204" pitchFamily="18" charset="0"/>
              <a:ea typeface="Calibri" panose="020F0502020204030204" pitchFamily="34" charset="0"/>
              <a:cs typeface="Calibri" panose="020F0502020204030204" pitchFamily="34" charset="0"/>
            </a:endParaRPr>
          </a:p>
          <a:p>
            <a:pPr>
              <a:lnSpc>
                <a:spcPct val="107000"/>
              </a:lnSpc>
              <a:spcAft>
                <a:spcPts val="0"/>
              </a:spcAft>
              <a:tabLst>
                <a:tab pos="4114800" algn="l"/>
              </a:tabLst>
            </a:pPr>
            <a:r>
              <a:rPr lang="en-US" altLang="en-US" b="1" dirty="0" smtClean="0">
                <a:latin typeface="+mn-lt"/>
              </a:rPr>
              <a:t>                                             EMI Consent</a:t>
            </a:r>
          </a:p>
          <a:p>
            <a:pPr algn="ctr">
              <a:lnSpc>
                <a:spcPct val="107000"/>
              </a:lnSpc>
              <a:spcAft>
                <a:spcPts val="0"/>
              </a:spcAft>
              <a:tabLst>
                <a:tab pos="4114800" algn="l"/>
              </a:tabLst>
            </a:pPr>
            <a:r>
              <a:rPr lang="en-IN" sz="1400" dirty="0">
                <a:latin typeface="+mn-lt"/>
                <a:ea typeface="Calibri" panose="020F0502020204030204" pitchFamily="34" charset="0"/>
                <a:cs typeface="Calibri" panose="020F0502020204030204" pitchFamily="34" charset="0"/>
              </a:rPr>
              <a:t>Kya </a:t>
            </a:r>
            <a:r>
              <a:rPr lang="en-IN" sz="1400" dirty="0" err="1">
                <a:latin typeface="+mn-lt"/>
                <a:ea typeface="Calibri" panose="020F0502020204030204" pitchFamily="34" charset="0"/>
                <a:cs typeface="Calibri" panose="020F0502020204030204" pitchFamily="34" charset="0"/>
              </a:rPr>
              <a:t>aap</a:t>
            </a:r>
            <a:r>
              <a:rPr lang="en-IN" sz="1400" dirty="0">
                <a:latin typeface="+mn-lt"/>
                <a:ea typeface="Calibri" panose="020F0502020204030204" pitchFamily="34" charset="0"/>
                <a:cs typeface="Calibri" panose="020F0502020204030204" pitchFamily="34" charset="0"/>
              </a:rPr>
              <a:t> SBI CARD </a:t>
            </a:r>
            <a:r>
              <a:rPr lang="en-IN" sz="1400" dirty="0" err="1" smtClean="0">
                <a:latin typeface="+mn-lt"/>
                <a:ea typeface="Calibri" panose="020F0502020204030204" pitchFamily="34" charset="0"/>
                <a:cs typeface="Calibri" panose="020F0502020204030204" pitchFamily="34" charset="0"/>
              </a:rPr>
              <a:t>aur</a:t>
            </a:r>
            <a:r>
              <a:rPr lang="en-IN" sz="1400" dirty="0" smtClean="0">
                <a:latin typeface="+mn-lt"/>
                <a:ea typeface="Calibri" panose="020F0502020204030204" pitchFamily="34" charset="0"/>
                <a:cs typeface="Calibri" panose="020F0502020204030204" pitchFamily="34" charset="0"/>
              </a:rPr>
              <a:t> </a:t>
            </a:r>
            <a:r>
              <a:rPr lang="en-IN" sz="1400" dirty="0">
                <a:latin typeface="+mn-lt"/>
                <a:ea typeface="Calibri" panose="020F0502020204030204" pitchFamily="34" charset="0"/>
                <a:cs typeface="Calibri" panose="020F0502020204030204" pitchFamily="34" charset="0"/>
              </a:rPr>
              <a:t>CPP </a:t>
            </a:r>
            <a:r>
              <a:rPr lang="en-IN" sz="1400" dirty="0" err="1">
                <a:latin typeface="+mn-lt"/>
                <a:ea typeface="Calibri" panose="020F0502020204030204" pitchFamily="34" charset="0"/>
                <a:cs typeface="Calibri" panose="020F0502020204030204" pitchFamily="34" charset="0"/>
              </a:rPr>
              <a:t>ko</a:t>
            </a:r>
            <a:r>
              <a:rPr lang="en-IN" sz="1400" dirty="0">
                <a:latin typeface="+mn-lt"/>
                <a:ea typeface="Calibri" panose="020F0502020204030204" pitchFamily="34" charset="0"/>
                <a:cs typeface="Calibri" panose="020F0502020204030204" pitchFamily="34" charset="0"/>
              </a:rPr>
              <a:t> authorised </a:t>
            </a:r>
            <a:r>
              <a:rPr lang="en-IN" sz="1400" dirty="0" err="1">
                <a:latin typeface="+mn-lt"/>
                <a:ea typeface="Calibri" panose="020F0502020204030204" pitchFamily="34" charset="0"/>
                <a:cs typeface="Calibri" panose="020F0502020204030204" pitchFamily="34" charset="0"/>
              </a:rPr>
              <a:t>karte</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hai</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ki</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apke</a:t>
            </a:r>
            <a:r>
              <a:rPr lang="en-IN" sz="1400" dirty="0">
                <a:latin typeface="+mn-lt"/>
                <a:ea typeface="Calibri" panose="020F0502020204030204" pitchFamily="34" charset="0"/>
                <a:cs typeface="Calibri" panose="020F0502020204030204" pitchFamily="34" charset="0"/>
              </a:rPr>
              <a:t> SBI </a:t>
            </a:r>
            <a:r>
              <a:rPr lang="en-IN" sz="1400" dirty="0" smtClean="0">
                <a:latin typeface="+mn-lt"/>
                <a:ea typeface="Calibri" panose="020F0502020204030204" pitchFamily="34" charset="0"/>
                <a:cs typeface="Calibri" panose="020F0502020204030204" pitchFamily="34" charset="0"/>
              </a:rPr>
              <a:t>credit se </a:t>
            </a:r>
            <a:r>
              <a:rPr lang="en-IN" sz="1400" dirty="0">
                <a:latin typeface="+mn-lt"/>
                <a:ea typeface="Calibri" panose="020F0502020204030204" pitchFamily="34" charset="0"/>
                <a:cs typeface="Calibri" panose="020F0502020204030204" pitchFamily="34" charset="0"/>
              </a:rPr>
              <a:t>Card Protection Plan </a:t>
            </a:r>
            <a:r>
              <a:rPr lang="en-IN" sz="1400" dirty="0" err="1">
                <a:latin typeface="+mn-lt"/>
                <a:ea typeface="Calibri" panose="020F0502020204030204" pitchFamily="34" charset="0"/>
                <a:cs typeface="Calibri" panose="020F0502020204030204" pitchFamily="34" charset="0"/>
              </a:rPr>
              <a:t>ke</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liye</a:t>
            </a:r>
            <a:r>
              <a:rPr lang="en-IN" sz="1400" dirty="0">
                <a:latin typeface="+mn-lt"/>
                <a:ea typeface="Calibri" panose="020F0502020204030204" pitchFamily="34" charset="0"/>
                <a:cs typeface="Calibri" panose="020F0502020204030204" pitchFamily="34" charset="0"/>
              </a:rPr>
              <a:t> “Do </a:t>
            </a:r>
            <a:r>
              <a:rPr lang="en-IN" sz="1400" dirty="0" err="1">
                <a:latin typeface="+mn-lt"/>
                <a:ea typeface="Calibri" panose="020F0502020204030204" pitchFamily="34" charset="0"/>
                <a:cs typeface="Calibri" panose="020F0502020204030204" pitchFamily="34" charset="0"/>
              </a:rPr>
              <a:t>Hajar</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chaar</a:t>
            </a:r>
            <a:r>
              <a:rPr lang="en-IN" sz="1400" dirty="0">
                <a:latin typeface="+mn-lt"/>
                <a:ea typeface="Calibri" panose="020F0502020204030204" pitchFamily="34" charset="0"/>
                <a:cs typeface="Calibri" panose="020F0502020204030204" pitchFamily="34" charset="0"/>
              </a:rPr>
              <a:t> Sau </a:t>
            </a:r>
            <a:r>
              <a:rPr lang="en-IN" sz="1400" dirty="0" err="1">
                <a:latin typeface="+mn-lt"/>
                <a:ea typeface="Calibri" panose="020F0502020204030204" pitchFamily="34" charset="0"/>
                <a:cs typeface="Calibri" panose="020F0502020204030204" pitchFamily="34" charset="0"/>
              </a:rPr>
              <a:t>ninyaanve</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Rupayee</a:t>
            </a:r>
            <a:r>
              <a:rPr lang="en-IN" sz="1400" dirty="0">
                <a:latin typeface="+mn-lt"/>
                <a:ea typeface="Calibri" panose="020F0502020204030204" pitchFamily="34" charset="0"/>
                <a:cs typeface="Calibri" panose="020F0502020204030204" pitchFamily="34" charset="0"/>
              </a:rPr>
              <a:t> (2499s) charge </a:t>
            </a:r>
            <a:r>
              <a:rPr lang="en-IN" sz="1400" dirty="0" err="1">
                <a:latin typeface="+mn-lt"/>
                <a:ea typeface="Calibri" panose="020F0502020204030204" pitchFamily="34" charset="0"/>
                <a:cs typeface="Calibri" panose="020F0502020204030204" pitchFamily="34" charset="0"/>
              </a:rPr>
              <a:t>kiye</a:t>
            </a:r>
            <a:r>
              <a:rPr lang="en-IN" sz="1400" dirty="0">
                <a:latin typeface="+mn-lt"/>
                <a:ea typeface="Calibri" panose="020F0502020204030204" pitchFamily="34" charset="0"/>
                <a:cs typeface="Calibri" panose="020F0502020204030204" pitchFamily="34" charset="0"/>
              </a:rPr>
              <a:t> </a:t>
            </a:r>
            <a:r>
              <a:rPr lang="en-IN" sz="1400" dirty="0" err="1">
                <a:latin typeface="+mn-lt"/>
                <a:ea typeface="Calibri" panose="020F0502020204030204" pitchFamily="34" charset="0"/>
                <a:cs typeface="Calibri" panose="020F0502020204030204" pitchFamily="34" charset="0"/>
              </a:rPr>
              <a:t>jaye</a:t>
            </a:r>
            <a:r>
              <a:rPr lang="en-IN" sz="1400" dirty="0">
                <a:latin typeface="+mn-lt"/>
                <a:ea typeface="Calibri" panose="020F0502020204030204" pitchFamily="34" charset="0"/>
                <a:cs typeface="Calibri" panose="020F0502020204030204" pitchFamily="34" charset="0"/>
              </a:rPr>
              <a:t> 14% Monthly Reducing Balance par 3/6 months </a:t>
            </a:r>
            <a:r>
              <a:rPr lang="en-IN" sz="1400" dirty="0" err="1">
                <a:latin typeface="+mn-lt"/>
                <a:ea typeface="Calibri" panose="020F0502020204030204" pitchFamily="34" charset="0"/>
                <a:cs typeface="Calibri" panose="020F0502020204030204" pitchFamily="34" charset="0"/>
              </a:rPr>
              <a:t>ki</a:t>
            </a:r>
            <a:r>
              <a:rPr lang="en-IN" sz="1400" dirty="0">
                <a:latin typeface="+mn-lt"/>
                <a:ea typeface="Calibri" panose="020F0502020204030204" pitchFamily="34" charset="0"/>
                <a:cs typeface="Calibri" panose="020F0502020204030204" pitchFamily="34" charset="0"/>
              </a:rPr>
              <a:t> easy EMI par. (Please Reply in “</a:t>
            </a:r>
            <a:r>
              <a:rPr lang="en-IN" sz="1400" dirty="0" err="1">
                <a:latin typeface="+mn-lt"/>
                <a:ea typeface="Calibri" panose="020F0502020204030204" pitchFamily="34" charset="0"/>
                <a:cs typeface="Calibri" panose="020F0502020204030204" pitchFamily="34" charset="0"/>
              </a:rPr>
              <a:t>Haan</a:t>
            </a:r>
            <a:r>
              <a:rPr lang="en-IN" sz="1400" dirty="0">
                <a:latin typeface="+mn-lt"/>
                <a:ea typeface="Calibri" panose="020F0502020204030204" pitchFamily="34" charset="0"/>
                <a:cs typeface="Calibri" panose="020F0502020204030204" pitchFamily="34" charset="0"/>
              </a:rPr>
              <a:t>” OR “</a:t>
            </a:r>
            <a:r>
              <a:rPr lang="en-IN" sz="1400" dirty="0" err="1">
                <a:latin typeface="+mn-lt"/>
                <a:ea typeface="Calibri" panose="020F0502020204030204" pitchFamily="34" charset="0"/>
                <a:cs typeface="Calibri" panose="020F0502020204030204" pitchFamily="34" charset="0"/>
              </a:rPr>
              <a:t>Naa</a:t>
            </a:r>
            <a:r>
              <a:rPr lang="en-IN" sz="1400" dirty="0">
                <a:latin typeface="+mn-lt"/>
                <a:ea typeface="Calibri" panose="020F0502020204030204" pitchFamily="34" charset="0"/>
                <a:cs typeface="Calibri" panose="020F0502020204030204" pitchFamily="34" charset="0"/>
              </a:rPr>
              <a:t>”)</a:t>
            </a:r>
            <a:endParaRPr lang="en-IN" dirty="0">
              <a:latin typeface="+mn-lt"/>
              <a:ea typeface="SimSun" panose="02010600030101010101" pitchFamily="2" charset="-122"/>
              <a:cs typeface="Times New Roman" panose="02020603050405020304" pitchFamily="18" charset="0"/>
            </a:endParaRPr>
          </a:p>
          <a:p>
            <a:pPr marL="0" lvl="1" eaLnBrk="1" hangingPunct="1">
              <a:defRPr/>
            </a:pPr>
            <a:endParaRPr lang="en-US" altLang="en-US" b="1" dirty="0">
              <a:latin typeface="+mn-lt"/>
            </a:endParaRPr>
          </a:p>
          <a:p>
            <a:pPr marL="0" lvl="1" eaLnBrk="1" hangingPunct="1">
              <a:defRPr/>
            </a:pPr>
            <a:endParaRPr lang="en-US" altLang="en-US" sz="1400" dirty="0">
              <a:latin typeface="+mn-lt"/>
            </a:endParaRPr>
          </a:p>
          <a:p>
            <a:pPr marL="0" lvl="1" eaLnBrk="1" hangingPunct="1">
              <a:defRPr/>
            </a:pPr>
            <a:endParaRPr lang="en-US" altLang="en-US" sz="1400" dirty="0">
              <a:latin typeface="+mn-lt"/>
            </a:endParaRPr>
          </a:p>
        </p:txBody>
      </p:sp>
      <p:sp>
        <p:nvSpPr>
          <p:cNvPr id="16" name="Rectangle 15"/>
          <p:cNvSpPr/>
          <p:nvPr/>
        </p:nvSpPr>
        <p:spPr>
          <a:xfrm>
            <a:off x="3225874" y="2650649"/>
            <a:ext cx="2480103" cy="369332"/>
          </a:xfrm>
          <a:prstGeom prst="rect">
            <a:avLst/>
          </a:prstGeom>
        </p:spPr>
        <p:txBody>
          <a:bodyPr wrap="none">
            <a:spAutoFit/>
          </a:bodyPr>
          <a:lstStyle/>
          <a:p>
            <a:r>
              <a:rPr lang="en-US" altLang="en-US" b="1" dirty="0" smtClean="0">
                <a:latin typeface="Calibri" panose="020F0502020204030204" pitchFamily="34" charset="0"/>
              </a:rPr>
              <a:t>EMI Charging Procedure</a:t>
            </a:r>
            <a:endParaRPr lang="en-I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1051" y="838200"/>
            <a:ext cx="1798890" cy="523220"/>
          </a:xfrm>
          <a:prstGeom prst="rect">
            <a:avLst/>
          </a:prstGeom>
        </p:spPr>
        <p:txBody>
          <a:bodyPr wrap="none">
            <a:spAutoFit/>
          </a:bodyPr>
          <a:lstStyle/>
          <a:p>
            <a:pPr>
              <a:tabLst>
                <a:tab pos="228600" algn="l"/>
              </a:tabLst>
              <a:defRPr/>
            </a:pPr>
            <a:r>
              <a:rPr lang="en-US" sz="2800" b="1" dirty="0" smtClean="0">
                <a:solidFill>
                  <a:schemeClr val="bg1"/>
                </a:solidFill>
                <a:latin typeface="Calibri" panose="020F0502020204030204" pitchFamily="34" charset="0"/>
              </a:rPr>
              <a:t>Separation</a:t>
            </a:r>
            <a:endParaRPr lang="en-US" sz="2800" b="1" dirty="0">
              <a:solidFill>
                <a:schemeClr val="bg1"/>
              </a:solidFill>
              <a:latin typeface="Calibri" panose="020F0502020204030204" pitchFamily="34" charset="0"/>
            </a:endParaRPr>
          </a:p>
        </p:txBody>
      </p:sp>
      <p:sp>
        <p:nvSpPr>
          <p:cNvPr id="13" name="Rectangle 12"/>
          <p:cNvSpPr/>
          <p:nvPr/>
        </p:nvSpPr>
        <p:spPr>
          <a:xfrm>
            <a:off x="2971800" y="1503516"/>
            <a:ext cx="1217834" cy="369332"/>
          </a:xfrm>
          <a:prstGeom prst="rect">
            <a:avLst/>
          </a:prstGeom>
        </p:spPr>
        <p:txBody>
          <a:bodyPr wrap="none">
            <a:spAutoFit/>
          </a:bodyPr>
          <a:lstStyle/>
          <a:p>
            <a:r>
              <a:rPr lang="en-US" altLang="en-US" b="1" dirty="0">
                <a:latin typeface="Calibri" panose="020F0502020204030204" pitchFamily="34" charset="0"/>
              </a:rPr>
              <a:t>Separation</a:t>
            </a:r>
            <a:endParaRPr lang="en-IN" b="1" dirty="0">
              <a:latin typeface="Calibri" panose="020F0502020204030204" pitchFamily="34" charset="0"/>
            </a:endParaRPr>
          </a:p>
        </p:txBody>
      </p:sp>
      <p:pic>
        <p:nvPicPr>
          <p:cNvPr id="8" name="Picture 4" descr="images(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67" y="1872848"/>
            <a:ext cx="1987463" cy="1295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images(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5540" y="3657600"/>
            <a:ext cx="1485900"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 name="Picture 4" descr="images(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17" y="3338158"/>
            <a:ext cx="2532826" cy="33587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3276600" y="4648200"/>
            <a:ext cx="4572000" cy="738664"/>
          </a:xfrm>
          <a:prstGeom prst="rect">
            <a:avLst/>
          </a:prstGeom>
        </p:spPr>
        <p:txBody>
          <a:bodyPr>
            <a:spAutoFit/>
          </a:bodyPr>
          <a:lstStyle/>
          <a:p>
            <a:r>
              <a:rPr lang="en-US" altLang="en-US" sz="1400" b="1" dirty="0">
                <a:solidFill>
                  <a:srgbClr val="000000"/>
                </a:solidFill>
                <a:latin typeface="+mn-lt"/>
              </a:rPr>
              <a:t>Sir, </a:t>
            </a:r>
            <a:r>
              <a:rPr lang="en-US" altLang="en-US" sz="1400" b="1" dirty="0" err="1">
                <a:solidFill>
                  <a:srgbClr val="000000"/>
                </a:solidFill>
                <a:latin typeface="+mn-lt"/>
              </a:rPr>
              <a:t>mujhe</a:t>
            </a:r>
            <a:r>
              <a:rPr lang="en-US" altLang="en-US" sz="1400" b="1" dirty="0">
                <a:solidFill>
                  <a:srgbClr val="000000"/>
                </a:solidFill>
                <a:latin typeface="+mn-lt"/>
              </a:rPr>
              <a:t> to </a:t>
            </a:r>
            <a:r>
              <a:rPr lang="en-US" altLang="en-US" sz="1400" b="1" dirty="0" err="1">
                <a:solidFill>
                  <a:srgbClr val="000000"/>
                </a:solidFill>
                <a:latin typeface="+mn-lt"/>
              </a:rPr>
              <a:t>sirf</a:t>
            </a:r>
            <a:r>
              <a:rPr lang="en-US" altLang="en-US" sz="1400" b="1" dirty="0">
                <a:solidFill>
                  <a:srgbClr val="000000"/>
                </a:solidFill>
                <a:latin typeface="+mn-lt"/>
              </a:rPr>
              <a:t> 500rs/- </a:t>
            </a:r>
            <a:r>
              <a:rPr lang="en-US" altLang="en-US" sz="1400" b="1" dirty="0" err="1">
                <a:solidFill>
                  <a:srgbClr val="000000"/>
                </a:solidFill>
                <a:latin typeface="+mn-lt"/>
              </a:rPr>
              <a:t>kuch</a:t>
            </a:r>
            <a:r>
              <a:rPr lang="en-US" altLang="en-US" sz="1400" b="1" dirty="0">
                <a:solidFill>
                  <a:srgbClr val="000000"/>
                </a:solidFill>
                <a:latin typeface="+mn-lt"/>
              </a:rPr>
              <a:t> </a:t>
            </a:r>
            <a:r>
              <a:rPr lang="en-US" altLang="en-US" sz="1400" b="1" dirty="0" err="1">
                <a:solidFill>
                  <a:srgbClr val="000000"/>
                </a:solidFill>
                <a:latin typeface="+mn-lt"/>
              </a:rPr>
              <a:t>bataya</a:t>
            </a:r>
            <a:r>
              <a:rPr lang="en-US" altLang="en-US" sz="1400" b="1" dirty="0">
                <a:solidFill>
                  <a:srgbClr val="000000"/>
                </a:solidFill>
                <a:latin typeface="+mn-lt"/>
              </a:rPr>
              <a:t> </a:t>
            </a:r>
            <a:r>
              <a:rPr lang="en-US" altLang="en-US" sz="1400" b="1" dirty="0" err="1">
                <a:solidFill>
                  <a:srgbClr val="000000"/>
                </a:solidFill>
                <a:latin typeface="+mn-lt"/>
              </a:rPr>
              <a:t>gaya</a:t>
            </a:r>
            <a:r>
              <a:rPr lang="en-US" altLang="en-US" sz="1400" b="1" dirty="0">
                <a:solidFill>
                  <a:srgbClr val="000000"/>
                </a:solidFill>
                <a:latin typeface="+mn-lt"/>
              </a:rPr>
              <a:t> tha</a:t>
            </a:r>
          </a:p>
          <a:p>
            <a:r>
              <a:rPr lang="en-US" altLang="en-US" sz="1400" b="1" dirty="0">
                <a:solidFill>
                  <a:srgbClr val="000000"/>
                </a:solidFill>
                <a:latin typeface="+mn-lt"/>
              </a:rPr>
              <a:t> </a:t>
            </a:r>
            <a:r>
              <a:rPr lang="en-US" altLang="en-US" sz="1400" b="1" dirty="0" err="1">
                <a:solidFill>
                  <a:srgbClr val="000000"/>
                </a:solidFill>
                <a:latin typeface="+mn-lt"/>
              </a:rPr>
              <a:t>Mujhe</a:t>
            </a:r>
            <a:r>
              <a:rPr lang="en-US" altLang="en-US" sz="1400" b="1" dirty="0">
                <a:solidFill>
                  <a:srgbClr val="000000"/>
                </a:solidFill>
                <a:latin typeface="+mn-lt"/>
              </a:rPr>
              <a:t> 499rs/- </a:t>
            </a:r>
            <a:r>
              <a:rPr lang="en-US" altLang="en-US" sz="1400" b="1" dirty="0" err="1">
                <a:solidFill>
                  <a:srgbClr val="000000"/>
                </a:solidFill>
                <a:latin typeface="+mn-lt"/>
              </a:rPr>
              <a:t>bataya</a:t>
            </a:r>
            <a:r>
              <a:rPr lang="en-US" altLang="en-US" sz="1400" b="1" dirty="0">
                <a:solidFill>
                  <a:srgbClr val="000000"/>
                </a:solidFill>
                <a:latin typeface="+mn-lt"/>
              </a:rPr>
              <a:t> </a:t>
            </a:r>
            <a:r>
              <a:rPr lang="en-US" altLang="en-US" sz="1400" b="1" dirty="0" err="1">
                <a:solidFill>
                  <a:srgbClr val="000000"/>
                </a:solidFill>
                <a:latin typeface="+mn-lt"/>
              </a:rPr>
              <a:t>gya</a:t>
            </a:r>
            <a:r>
              <a:rPr lang="en-US" altLang="en-US" sz="1400" b="1" dirty="0">
                <a:solidFill>
                  <a:srgbClr val="000000"/>
                </a:solidFill>
                <a:latin typeface="+mn-lt"/>
              </a:rPr>
              <a:t> tha </a:t>
            </a:r>
            <a:r>
              <a:rPr lang="en-US" altLang="en-US" sz="1400" b="1" dirty="0" err="1">
                <a:solidFill>
                  <a:srgbClr val="000000"/>
                </a:solidFill>
                <a:latin typeface="+mn-lt"/>
              </a:rPr>
              <a:t>tbhi</a:t>
            </a:r>
            <a:r>
              <a:rPr lang="en-US" altLang="en-US" sz="1400" b="1" dirty="0">
                <a:solidFill>
                  <a:srgbClr val="000000"/>
                </a:solidFill>
                <a:latin typeface="+mn-lt"/>
              </a:rPr>
              <a:t> </a:t>
            </a:r>
            <a:r>
              <a:rPr lang="en-US" altLang="en-US" sz="1400" b="1" dirty="0" err="1">
                <a:solidFill>
                  <a:srgbClr val="000000"/>
                </a:solidFill>
                <a:latin typeface="+mn-lt"/>
              </a:rPr>
              <a:t>maine</a:t>
            </a:r>
            <a:r>
              <a:rPr lang="en-US" altLang="en-US" sz="1400" b="1" dirty="0">
                <a:solidFill>
                  <a:srgbClr val="000000"/>
                </a:solidFill>
                <a:latin typeface="+mn-lt"/>
              </a:rPr>
              <a:t> ha </a:t>
            </a:r>
            <a:r>
              <a:rPr lang="en-US" altLang="en-US" sz="1400" b="1" dirty="0" err="1">
                <a:solidFill>
                  <a:srgbClr val="000000"/>
                </a:solidFill>
                <a:latin typeface="+mn-lt"/>
              </a:rPr>
              <a:t>kiya</a:t>
            </a:r>
            <a:r>
              <a:rPr lang="en-US" altLang="en-US" sz="1400" b="1" dirty="0">
                <a:solidFill>
                  <a:srgbClr val="000000"/>
                </a:solidFill>
                <a:latin typeface="+mn-lt"/>
              </a:rPr>
              <a:t> tha </a:t>
            </a:r>
          </a:p>
          <a:p>
            <a:r>
              <a:rPr lang="en-US" altLang="en-US" sz="1400" b="1" dirty="0">
                <a:solidFill>
                  <a:srgbClr val="000000"/>
                </a:solidFill>
                <a:latin typeface="+mn-lt"/>
              </a:rPr>
              <a:t>Yeh to life long free service bola </a:t>
            </a:r>
            <a:r>
              <a:rPr lang="en-US" altLang="en-US" sz="1400" b="1" dirty="0" err="1">
                <a:solidFill>
                  <a:srgbClr val="000000"/>
                </a:solidFill>
                <a:latin typeface="+mn-lt"/>
              </a:rPr>
              <a:t>gya</a:t>
            </a:r>
            <a:r>
              <a:rPr lang="en-US" altLang="en-US" sz="1400" b="1" dirty="0">
                <a:solidFill>
                  <a:srgbClr val="000000"/>
                </a:solidFill>
                <a:latin typeface="+mn-lt"/>
              </a:rPr>
              <a:t> </a:t>
            </a:r>
            <a:r>
              <a:rPr lang="en-US" altLang="en-US" sz="1400" b="1" dirty="0" smtClean="0">
                <a:solidFill>
                  <a:srgbClr val="000000"/>
                </a:solidFill>
                <a:latin typeface="+mn-lt"/>
              </a:rPr>
              <a:t>tha</a:t>
            </a:r>
            <a:endParaRPr lang="en-US" altLang="en-US" sz="1400" b="1" dirty="0">
              <a:solidFill>
                <a:srgbClr val="000000"/>
              </a:solidFill>
              <a:latin typeface="+mn-lt"/>
            </a:endParaRPr>
          </a:p>
        </p:txBody>
      </p:sp>
      <p:sp>
        <p:nvSpPr>
          <p:cNvPr id="4" name="Rectangle 3"/>
          <p:cNvSpPr/>
          <p:nvPr/>
        </p:nvSpPr>
        <p:spPr>
          <a:xfrm>
            <a:off x="506601" y="1843296"/>
            <a:ext cx="4572000" cy="1492716"/>
          </a:xfrm>
          <a:prstGeom prst="rect">
            <a:avLst/>
          </a:prstGeom>
        </p:spPr>
        <p:txBody>
          <a:bodyPr>
            <a:spAutoFit/>
          </a:bodyPr>
          <a:lstStyle/>
          <a:p>
            <a:pPr>
              <a:spcBef>
                <a:spcPct val="50000"/>
              </a:spcBef>
            </a:pPr>
            <a:r>
              <a:rPr lang="en-US" altLang="en-US" sz="1400" b="1" dirty="0" smtClean="0">
                <a:solidFill>
                  <a:srgbClr val="000000"/>
                </a:solidFill>
                <a:latin typeface="+mn-lt"/>
              </a:rPr>
              <a:t>Jo charges aap </a:t>
            </a:r>
            <a:r>
              <a:rPr lang="en-US" altLang="en-US" sz="1400" b="1" dirty="0" err="1" smtClean="0">
                <a:solidFill>
                  <a:srgbClr val="000000"/>
                </a:solidFill>
                <a:latin typeface="+mn-lt"/>
              </a:rPr>
              <a:t>bata</a:t>
            </a:r>
            <a:r>
              <a:rPr lang="en-US" altLang="en-US" sz="1400" b="1" dirty="0" smtClean="0">
                <a:solidFill>
                  <a:srgbClr val="000000"/>
                </a:solidFill>
                <a:latin typeface="+mn-lt"/>
              </a:rPr>
              <a:t> </a:t>
            </a:r>
            <a:r>
              <a:rPr lang="en-US" altLang="en-US" sz="1400" b="1" dirty="0" err="1" smtClean="0">
                <a:solidFill>
                  <a:srgbClr val="000000"/>
                </a:solidFill>
                <a:latin typeface="+mn-lt"/>
              </a:rPr>
              <a:t>rahe</a:t>
            </a:r>
            <a:r>
              <a:rPr lang="en-US" altLang="en-US" sz="1400" b="1" dirty="0" smtClean="0">
                <a:solidFill>
                  <a:srgbClr val="000000"/>
                </a:solidFill>
                <a:latin typeface="+mn-lt"/>
              </a:rPr>
              <a:t> hai yeh card se related charges ho sakty hai, </a:t>
            </a:r>
            <a:r>
              <a:rPr lang="en-US" altLang="en-US" sz="1400" b="1" dirty="0" err="1" smtClean="0">
                <a:solidFill>
                  <a:srgbClr val="000000"/>
                </a:solidFill>
                <a:latin typeface="+mn-lt"/>
              </a:rPr>
              <a:t>iske</a:t>
            </a:r>
            <a:r>
              <a:rPr lang="en-US" altLang="en-US" sz="1400" b="1" dirty="0" smtClean="0">
                <a:solidFill>
                  <a:srgbClr val="000000"/>
                </a:solidFill>
                <a:latin typeface="+mn-lt"/>
              </a:rPr>
              <a:t> liye SBI credit card ke helpline no. par call </a:t>
            </a:r>
            <a:r>
              <a:rPr lang="en-US" altLang="en-US" sz="1400" b="1" dirty="0" err="1" smtClean="0">
                <a:solidFill>
                  <a:srgbClr val="000000"/>
                </a:solidFill>
                <a:latin typeface="+mn-lt"/>
              </a:rPr>
              <a:t>kar</a:t>
            </a:r>
            <a:r>
              <a:rPr lang="en-US" altLang="en-US" sz="1400" b="1" dirty="0" smtClean="0">
                <a:solidFill>
                  <a:srgbClr val="000000"/>
                </a:solidFill>
                <a:latin typeface="+mn-lt"/>
              </a:rPr>
              <a:t> </a:t>
            </a:r>
            <a:r>
              <a:rPr lang="en-US" altLang="en-US" sz="1400" b="1" dirty="0" err="1" smtClean="0">
                <a:solidFill>
                  <a:srgbClr val="000000"/>
                </a:solidFill>
                <a:latin typeface="+mn-lt"/>
              </a:rPr>
              <a:t>sakte</a:t>
            </a:r>
            <a:r>
              <a:rPr lang="en-US" altLang="en-US" sz="1400" b="1" dirty="0" smtClean="0">
                <a:solidFill>
                  <a:srgbClr val="000000"/>
                </a:solidFill>
                <a:latin typeface="+mn-lt"/>
              </a:rPr>
              <a:t> </a:t>
            </a:r>
            <a:r>
              <a:rPr lang="en-US" altLang="en-US" sz="1400" b="1" dirty="0" err="1" smtClean="0">
                <a:solidFill>
                  <a:srgbClr val="000000"/>
                </a:solidFill>
                <a:latin typeface="+mn-lt"/>
              </a:rPr>
              <a:t>hai</a:t>
            </a:r>
            <a:r>
              <a:rPr lang="en-US" altLang="en-US" sz="1400" b="1" dirty="0" smtClean="0">
                <a:solidFill>
                  <a:srgbClr val="000000"/>
                </a:solidFill>
                <a:latin typeface="+mn-lt"/>
              </a:rPr>
              <a:t> 39020202 par.</a:t>
            </a:r>
          </a:p>
          <a:p>
            <a:pPr>
              <a:spcBef>
                <a:spcPct val="50000"/>
              </a:spcBef>
            </a:pPr>
            <a:r>
              <a:rPr lang="en-US" altLang="en-US" sz="1400" b="1" dirty="0" smtClean="0">
                <a:solidFill>
                  <a:srgbClr val="000000"/>
                </a:solidFill>
                <a:latin typeface="+mn-lt"/>
              </a:rPr>
              <a:t>Yeh charge jo </a:t>
            </a:r>
            <a:r>
              <a:rPr lang="en-US" altLang="en-US" sz="1400" b="1" dirty="0" err="1" smtClean="0">
                <a:solidFill>
                  <a:srgbClr val="000000"/>
                </a:solidFill>
                <a:latin typeface="+mn-lt"/>
              </a:rPr>
              <a:t>mene</a:t>
            </a:r>
            <a:r>
              <a:rPr lang="en-US" altLang="en-US" sz="1400" b="1" dirty="0" smtClean="0">
                <a:solidFill>
                  <a:srgbClr val="000000"/>
                </a:solidFill>
                <a:latin typeface="+mn-lt"/>
              </a:rPr>
              <a:t> </a:t>
            </a:r>
            <a:r>
              <a:rPr lang="en-US" altLang="en-US" sz="1400" b="1" dirty="0" err="1" smtClean="0">
                <a:solidFill>
                  <a:srgbClr val="000000"/>
                </a:solidFill>
                <a:latin typeface="+mn-lt"/>
              </a:rPr>
              <a:t>aapko</a:t>
            </a:r>
            <a:r>
              <a:rPr lang="en-US" altLang="en-US" sz="1400" b="1" dirty="0" smtClean="0">
                <a:solidFill>
                  <a:srgbClr val="000000"/>
                </a:solidFill>
                <a:latin typeface="+mn-lt"/>
              </a:rPr>
              <a:t> </a:t>
            </a:r>
            <a:r>
              <a:rPr lang="en-US" altLang="en-US" sz="1400" b="1" dirty="0" err="1" smtClean="0">
                <a:solidFill>
                  <a:srgbClr val="000000"/>
                </a:solidFill>
                <a:latin typeface="+mn-lt"/>
              </a:rPr>
              <a:t>bataaya</a:t>
            </a:r>
            <a:r>
              <a:rPr lang="en-US" altLang="en-US" sz="1400" b="1" dirty="0" smtClean="0">
                <a:solidFill>
                  <a:srgbClr val="000000"/>
                </a:solidFill>
                <a:latin typeface="+mn-lt"/>
              </a:rPr>
              <a:t> </a:t>
            </a:r>
            <a:r>
              <a:rPr lang="en-US" altLang="en-US" sz="1400" b="1" dirty="0" err="1" smtClean="0">
                <a:solidFill>
                  <a:srgbClr val="000000"/>
                </a:solidFill>
                <a:latin typeface="+mn-lt"/>
              </a:rPr>
              <a:t>hai</a:t>
            </a:r>
            <a:r>
              <a:rPr lang="en-US" altLang="en-US" sz="1400" b="1" dirty="0" smtClean="0">
                <a:solidFill>
                  <a:srgbClr val="000000"/>
                </a:solidFill>
                <a:latin typeface="+mn-lt"/>
              </a:rPr>
              <a:t> ye card se alag hai card protection plan k liye call </a:t>
            </a:r>
            <a:r>
              <a:rPr lang="en-US" altLang="en-US" sz="1400" b="1" dirty="0" err="1" smtClean="0">
                <a:solidFill>
                  <a:srgbClr val="000000"/>
                </a:solidFill>
                <a:latin typeface="+mn-lt"/>
              </a:rPr>
              <a:t>kiya</a:t>
            </a:r>
            <a:r>
              <a:rPr lang="en-US" altLang="en-US" sz="1400" b="1" dirty="0" smtClean="0">
                <a:solidFill>
                  <a:srgbClr val="000000"/>
                </a:solidFill>
                <a:latin typeface="+mn-lt"/>
              </a:rPr>
              <a:t>  </a:t>
            </a:r>
            <a:r>
              <a:rPr lang="en-US" altLang="en-US" sz="1400" b="1" dirty="0" err="1" smtClean="0">
                <a:solidFill>
                  <a:srgbClr val="000000"/>
                </a:solidFill>
                <a:latin typeface="+mn-lt"/>
              </a:rPr>
              <a:t>gaya</a:t>
            </a:r>
            <a:r>
              <a:rPr lang="en-US" altLang="en-US" sz="1400" b="1" dirty="0" smtClean="0">
                <a:solidFill>
                  <a:srgbClr val="000000"/>
                </a:solidFill>
                <a:latin typeface="+mn-lt"/>
              </a:rPr>
              <a:t> hai SBI credit card ki </a:t>
            </a:r>
            <a:r>
              <a:rPr lang="en-US" altLang="en-US" sz="1400" b="1" dirty="0" err="1" smtClean="0">
                <a:solidFill>
                  <a:srgbClr val="000000"/>
                </a:solidFill>
                <a:latin typeface="+mn-lt"/>
              </a:rPr>
              <a:t>taraf</a:t>
            </a:r>
            <a:r>
              <a:rPr lang="en-US" altLang="en-US" sz="1400" b="1" dirty="0" smtClean="0">
                <a:solidFill>
                  <a:srgbClr val="000000"/>
                </a:solidFill>
                <a:latin typeface="+mn-lt"/>
              </a:rPr>
              <a:t> se</a:t>
            </a:r>
            <a:endParaRPr lang="en-US" altLang="en-US" sz="1400" b="1" dirty="0">
              <a:solidFill>
                <a:srgbClr val="000000"/>
              </a:solidFill>
              <a:latin typeface="+mn-l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bg1"/>
                </a:solidFill>
                <a:latin typeface="Calibri" panose="020F0502020204030204" pitchFamily="34" charset="0"/>
                <a:ea typeface="+mn-ea"/>
                <a:cs typeface="Arial" panose="020B0604020202020204" pitchFamily="34" charset="0"/>
              </a:rPr>
              <a:t>Optionality</a:t>
            </a:r>
            <a:endParaRPr lang="en-IN" sz="2800" b="1" dirty="0">
              <a:solidFill>
                <a:schemeClr val="bg1"/>
              </a:solidFill>
              <a:latin typeface="Calibri" panose="020F0502020204030204" pitchFamily="34" charset="0"/>
              <a:ea typeface="+mn-ea"/>
              <a:cs typeface="Arial" panose="020B0604020202020204" pitchFamily="34" charset="0"/>
            </a:endParaRPr>
          </a:p>
        </p:txBody>
      </p:sp>
      <p:sp>
        <p:nvSpPr>
          <p:cNvPr id="5" name="AutoShape 7"/>
          <p:cNvSpPr>
            <a:spLocks noChangeArrowheads="1"/>
          </p:cNvSpPr>
          <p:nvPr/>
        </p:nvSpPr>
        <p:spPr bwMode="auto">
          <a:xfrm>
            <a:off x="3505200" y="2362200"/>
            <a:ext cx="4495800" cy="1524000"/>
          </a:xfrm>
          <a:prstGeom prst="roundRect">
            <a:avLst>
              <a:gd name="adj" fmla="val 16667"/>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cs typeface="Arial" panose="020B0604020202020204" pitchFamily="34" charset="0"/>
              </a:defRPr>
            </a:lvl1pPr>
            <a:lvl2pPr marL="800100" indent="-342900">
              <a:defRPr>
                <a:solidFill>
                  <a:schemeClr val="tx1"/>
                </a:solidFill>
                <a:latin typeface="Arial" panose="020B0604020202020204" pitchFamily="34" charset="0"/>
                <a:cs typeface="Arial" panose="020B0604020202020204" pitchFamily="34" charset="0"/>
              </a:defRPr>
            </a:lvl2pPr>
            <a:lvl3pPr marL="1257300" indent="-342900">
              <a:defRPr>
                <a:solidFill>
                  <a:schemeClr val="tx1"/>
                </a:solidFill>
                <a:latin typeface="Arial" panose="020B0604020202020204" pitchFamily="34" charset="0"/>
                <a:cs typeface="Arial" panose="020B0604020202020204" pitchFamily="34" charset="0"/>
              </a:defRPr>
            </a:lvl3pPr>
            <a:lvl4pPr marL="1714500" indent="-342900">
              <a:defRPr>
                <a:solidFill>
                  <a:schemeClr val="tx1"/>
                </a:solidFill>
                <a:latin typeface="Arial" panose="020B0604020202020204" pitchFamily="34" charset="0"/>
                <a:cs typeface="Arial" panose="020B0604020202020204" pitchFamily="34" charset="0"/>
              </a:defRPr>
            </a:lvl4pPr>
            <a:lvl5pPr marL="2171700" indent="-342900">
              <a:defRPr>
                <a:solidFill>
                  <a:schemeClr val="tx1"/>
                </a:solidFill>
                <a:latin typeface="Arial" panose="020B0604020202020204" pitchFamily="34" charset="0"/>
                <a:cs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dirty="0">
                <a:latin typeface="Calibri" panose="020F0502020204030204" pitchFamily="34" charset="0"/>
              </a:rPr>
              <a:t>Customer ask "agar </a:t>
            </a:r>
            <a:r>
              <a:rPr lang="en-US" altLang="en-US" sz="1400" dirty="0" smtClean="0">
                <a:latin typeface="Calibri" panose="020F0502020204030204" pitchFamily="34" charset="0"/>
              </a:rPr>
              <a:t>ye </a:t>
            </a:r>
            <a:r>
              <a:rPr lang="en-US" altLang="en-US" sz="1400" dirty="0">
                <a:latin typeface="Calibri" panose="020F0502020204030204" pitchFamily="34" charset="0"/>
              </a:rPr>
              <a:t>benefit </a:t>
            </a:r>
            <a:r>
              <a:rPr lang="en-US" altLang="en-US" sz="1400" dirty="0" err="1" smtClean="0">
                <a:latin typeface="Calibri" panose="020F0502020204030204" pitchFamily="34" charset="0"/>
              </a:rPr>
              <a:t>mai</a:t>
            </a:r>
            <a:r>
              <a:rPr lang="en-US" altLang="en-US" sz="1400" dirty="0" smtClean="0">
                <a:latin typeface="Calibri" panose="020F0502020204030204" pitchFamily="34" charset="0"/>
              </a:rPr>
              <a:t> </a:t>
            </a:r>
            <a:r>
              <a:rPr lang="en-US" altLang="en-US" sz="1400" dirty="0" err="1" smtClean="0">
                <a:latin typeface="Calibri" panose="020F0502020204030204" pitchFamily="34" charset="0"/>
              </a:rPr>
              <a:t>naa</a:t>
            </a:r>
            <a:r>
              <a:rPr lang="en-US" altLang="en-US" sz="1400" dirty="0" smtClean="0">
                <a:latin typeface="Calibri" panose="020F0502020204030204" pitchFamily="34" charset="0"/>
              </a:rPr>
              <a:t> </a:t>
            </a:r>
            <a:r>
              <a:rPr lang="en-US" altLang="en-US" sz="1400" dirty="0">
                <a:latin typeface="Calibri" panose="020F0502020204030204" pitchFamily="34" charset="0"/>
              </a:rPr>
              <a:t>lu toh..?” </a:t>
            </a:r>
            <a:endParaRPr lang="en-US" altLang="en-US" sz="1400" dirty="0">
              <a:latin typeface="Verdana" panose="020B0604030504040204" pitchFamily="34" charset="0"/>
            </a:endParaRPr>
          </a:p>
        </p:txBody>
      </p:sp>
      <p:pic>
        <p:nvPicPr>
          <p:cNvPr id="6" name="Picture 4" descr="images(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90488"/>
            <a:ext cx="1981200" cy="1842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 name="Picture 41" descr="images(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523730"/>
            <a:ext cx="2086306" cy="22699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8" name="AutoShape 7"/>
          <p:cNvSpPr>
            <a:spLocks noChangeArrowheads="1"/>
          </p:cNvSpPr>
          <p:nvPr/>
        </p:nvSpPr>
        <p:spPr bwMode="auto">
          <a:xfrm>
            <a:off x="3464124" y="4557712"/>
            <a:ext cx="5222676" cy="1524000"/>
          </a:xfrm>
          <a:prstGeom prst="roundRect">
            <a:avLst>
              <a:gd name="adj" fmla="val 16667"/>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cs typeface="Arial" panose="020B0604020202020204" pitchFamily="34" charset="0"/>
              </a:defRPr>
            </a:lvl1pPr>
            <a:lvl2pPr marL="800100" indent="-342900">
              <a:defRPr>
                <a:solidFill>
                  <a:schemeClr val="tx1"/>
                </a:solidFill>
                <a:latin typeface="Arial" panose="020B0604020202020204" pitchFamily="34" charset="0"/>
                <a:cs typeface="Arial" panose="020B0604020202020204" pitchFamily="34" charset="0"/>
              </a:defRPr>
            </a:lvl2pPr>
            <a:lvl3pPr marL="1257300" indent="-342900">
              <a:defRPr>
                <a:solidFill>
                  <a:schemeClr val="tx1"/>
                </a:solidFill>
                <a:latin typeface="Arial" panose="020B0604020202020204" pitchFamily="34" charset="0"/>
                <a:cs typeface="Arial" panose="020B0604020202020204" pitchFamily="34" charset="0"/>
              </a:defRPr>
            </a:lvl3pPr>
            <a:lvl4pPr marL="1714500" indent="-342900">
              <a:defRPr>
                <a:solidFill>
                  <a:schemeClr val="tx1"/>
                </a:solidFill>
                <a:latin typeface="Arial" panose="020B0604020202020204" pitchFamily="34" charset="0"/>
                <a:cs typeface="Arial" panose="020B0604020202020204" pitchFamily="34" charset="0"/>
              </a:defRPr>
            </a:lvl4pPr>
            <a:lvl5pPr marL="2171700" indent="-342900">
              <a:defRPr>
                <a:solidFill>
                  <a:schemeClr val="tx1"/>
                </a:solidFill>
                <a:latin typeface="Arial" panose="020B0604020202020204" pitchFamily="34" charset="0"/>
                <a:cs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dirty="0" smtClean="0">
                <a:latin typeface="Calibri" panose="020F0502020204030204" pitchFamily="34" charset="0"/>
              </a:rPr>
              <a:t>Sir /Ma’am Optional service hoti hai. </a:t>
            </a:r>
          </a:p>
          <a:p>
            <a:pPr algn="ctr"/>
            <a:r>
              <a:rPr lang="en-US" altLang="en-US" sz="1400" dirty="0" err="1" smtClean="0">
                <a:latin typeface="Calibri" panose="020F0502020204030204" pitchFamily="34" charset="0"/>
              </a:rPr>
              <a:t>Chahe</a:t>
            </a:r>
            <a:r>
              <a:rPr lang="en-US" altLang="en-US" sz="1400" dirty="0" smtClean="0">
                <a:latin typeface="Calibri" panose="020F0502020204030204" pitchFamily="34" charset="0"/>
              </a:rPr>
              <a:t> toh le </a:t>
            </a:r>
            <a:r>
              <a:rPr lang="en-US" altLang="en-US" sz="1400" dirty="0" err="1" smtClean="0">
                <a:latin typeface="Calibri" panose="020F0502020204030204" pitchFamily="34" charset="0"/>
              </a:rPr>
              <a:t>bhi</a:t>
            </a:r>
            <a:r>
              <a:rPr lang="en-US" altLang="en-US" sz="1400" dirty="0" smtClean="0">
                <a:latin typeface="Calibri" panose="020F0502020204030204" pitchFamily="34" charset="0"/>
              </a:rPr>
              <a:t> </a:t>
            </a:r>
            <a:r>
              <a:rPr lang="en-US" altLang="en-US" sz="1400" dirty="0" err="1" smtClean="0">
                <a:latin typeface="Calibri" panose="020F0502020204030204" pitchFamily="34" charset="0"/>
              </a:rPr>
              <a:t>sakte</a:t>
            </a:r>
            <a:r>
              <a:rPr lang="en-US" altLang="en-US" sz="1400" dirty="0" smtClean="0">
                <a:latin typeface="Calibri" panose="020F0502020204030204" pitchFamily="34" charset="0"/>
              </a:rPr>
              <a:t> hai </a:t>
            </a:r>
            <a:r>
              <a:rPr lang="en-US" altLang="en-US" sz="1400" dirty="0" err="1" smtClean="0">
                <a:latin typeface="Calibri" panose="020F0502020204030204" pitchFamily="34" charset="0"/>
              </a:rPr>
              <a:t>aur</a:t>
            </a:r>
            <a:r>
              <a:rPr lang="en-US" altLang="en-US" sz="1400" dirty="0" smtClean="0">
                <a:latin typeface="Calibri" panose="020F0502020204030204" pitchFamily="34" charset="0"/>
              </a:rPr>
              <a:t> </a:t>
            </a:r>
            <a:r>
              <a:rPr lang="en-US" altLang="en-US" sz="1400" dirty="0" err="1" smtClean="0">
                <a:latin typeface="Calibri" panose="020F0502020204030204" pitchFamily="34" charset="0"/>
              </a:rPr>
              <a:t>nahi</a:t>
            </a:r>
            <a:r>
              <a:rPr lang="en-US" altLang="en-US" sz="1400" dirty="0" smtClean="0">
                <a:latin typeface="Calibri" panose="020F0502020204030204" pitchFamily="34" charset="0"/>
              </a:rPr>
              <a:t> </a:t>
            </a:r>
            <a:r>
              <a:rPr lang="en-US" altLang="en-US" sz="1400" dirty="0" err="1" smtClean="0">
                <a:latin typeface="Calibri" panose="020F0502020204030204" pitchFamily="34" charset="0"/>
              </a:rPr>
              <a:t>bhi</a:t>
            </a:r>
            <a:endParaRPr lang="en-US" altLang="en-US" sz="1400" dirty="0">
              <a:latin typeface="Verdana" panose="020B0604030504040204" pitchFamily="34" charset="0"/>
            </a:endParaRPr>
          </a:p>
        </p:txBody>
      </p:sp>
      <p:sp>
        <p:nvSpPr>
          <p:cNvPr id="9" name="Rectangle 8"/>
          <p:cNvSpPr/>
          <p:nvPr/>
        </p:nvSpPr>
        <p:spPr>
          <a:xfrm>
            <a:off x="304800" y="3918894"/>
            <a:ext cx="2397324" cy="646331"/>
          </a:xfrm>
          <a:prstGeom prst="rect">
            <a:avLst/>
          </a:prstGeom>
        </p:spPr>
        <p:txBody>
          <a:bodyPr wrap="square">
            <a:spAutoFit/>
          </a:bodyPr>
          <a:lstStyle/>
          <a:p>
            <a:r>
              <a:rPr lang="en-US" altLang="en-US" b="1" dirty="0" smtClean="0">
                <a:latin typeface="Calibri" panose="020F0502020204030204" pitchFamily="34" charset="0"/>
              </a:rPr>
              <a:t>Smart Agent reply should be like this</a:t>
            </a:r>
            <a:endParaRPr lang="en-IN" b="1" dirty="0">
              <a:latin typeface="Calibri" panose="020F0502020204030204" pitchFamily="34" charset="0"/>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931" y="5297854"/>
            <a:ext cx="440531" cy="430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269874567"/>
              </p:ext>
            </p:extLst>
          </p:nvPr>
        </p:nvGraphicFramePr>
        <p:xfrm>
          <a:off x="419100" y="1447800"/>
          <a:ext cx="8305800" cy="5257800"/>
        </p:xfrm>
        <a:graphic>
          <a:graphicData uri="http://schemas.openxmlformats.org/drawingml/2006/table">
            <a:tbl>
              <a:tblPr/>
              <a:tblGrid>
                <a:gridCol w="3363375"/>
                <a:gridCol w="4942425"/>
              </a:tblGrid>
              <a:tr h="303919">
                <a:tc>
                  <a:txBody>
                    <a:bodyPr/>
                    <a:lstStyle/>
                    <a:p>
                      <a:pPr algn="ctr" fontAlgn="b"/>
                      <a:r>
                        <a:rPr lang="en-IN" sz="1800" b="1" i="0" u="none" strike="noStrike" dirty="0" smtClean="0">
                          <a:solidFill>
                            <a:srgbClr val="FFFFFF"/>
                          </a:solidFill>
                          <a:latin typeface="Calibri" panose="020F0502020204030204"/>
                        </a:rPr>
                        <a:t>Scenarios</a:t>
                      </a:r>
                      <a:endParaRPr lang="en-IN" sz="1800" b="1" i="0" u="none" strike="noStrike" dirty="0">
                        <a:solidFill>
                          <a:srgbClr val="FFFFFF"/>
                        </a:solidFill>
                        <a:latin typeface="Calibri" panose="020F0502020204030204"/>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ED5"/>
                    </a:solidFill>
                  </a:tcPr>
                </a:tc>
                <a:tc>
                  <a:txBody>
                    <a:bodyPr/>
                    <a:lstStyle/>
                    <a:p>
                      <a:pPr algn="ctr" fontAlgn="b"/>
                      <a:r>
                        <a:rPr lang="en-IN" sz="1800" b="1" i="0" u="none" strike="noStrike" dirty="0">
                          <a:solidFill>
                            <a:srgbClr val="FFFFFF"/>
                          </a:solidFill>
                          <a:latin typeface="Calibri" panose="020F0502020204030204"/>
                        </a:rPr>
                        <a:t>Corrective Statements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ED5"/>
                    </a:solidFill>
                  </a:tcPr>
                </a:tc>
              </a:tr>
              <a:tr h="2340176">
                <a:tc>
                  <a:txBody>
                    <a:bodyPr/>
                    <a:lstStyle/>
                    <a:p>
                      <a:pPr algn="ctr" fontAlgn="b"/>
                      <a:r>
                        <a:rPr lang="en-IN" sz="1400" b="1" i="0" u="none" strike="noStrike" dirty="0">
                          <a:solidFill>
                            <a:srgbClr val="000000"/>
                          </a:solidFill>
                          <a:latin typeface="Calibri" panose="020F0502020204030204"/>
                        </a:rPr>
                        <a:t>Customer asked “Yeh charge har sal Dena hoga”. What will be the statement delivered by associate?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cs typeface="Calibri" panose="020F0502020204030204"/>
                        </a:rPr>
                        <a:t>Sir/Mam, Yeh ek optional cover hai, lena ya na lena aapka decision hota hain, </a:t>
                      </a:r>
                      <a:r>
                        <a:rPr lang="en-US" sz="1400" b="0" i="0" u="none" strike="noStrike" dirty="0" err="1" smtClean="0">
                          <a:solidFill>
                            <a:srgbClr val="000000"/>
                          </a:solidFill>
                          <a:latin typeface="Calibri" panose="020F0502020204030204"/>
                          <a:cs typeface="Calibri" panose="020F0502020204030204"/>
                        </a:rPr>
                        <a:t>Yeh</a:t>
                      </a:r>
                      <a:r>
                        <a:rPr lang="en-US" sz="1400" b="0" i="0" u="none" strike="noStrike" dirty="0" smtClean="0">
                          <a:solidFill>
                            <a:srgbClr val="000000"/>
                          </a:solidFill>
                          <a:latin typeface="Calibri" panose="020F0502020204030204"/>
                          <a:cs typeface="Calibri" panose="020F0502020204030204"/>
                        </a:rPr>
                        <a:t> </a:t>
                      </a:r>
                      <a:r>
                        <a:rPr lang="en-US" sz="1400" b="0" i="0" u="none" strike="noStrike" dirty="0">
                          <a:solidFill>
                            <a:srgbClr val="000000"/>
                          </a:solidFill>
                          <a:latin typeface="Calibri" panose="020F0502020204030204"/>
                          <a:cs typeface="Calibri" panose="020F0502020204030204"/>
                        </a:rPr>
                        <a:t>ek auto renewal service hoti hai, Card Protection Plan ki membership expire hone se 45 din pehle apke registered address par apko ek intimation letter receive hoga, agar aap letter ko ignore karte hai tho services auto renew ho jayegi otherwise aap CPP ke toll free helpline number par call karke services ko discontinue bhi kara sakte hain.</a:t>
                      </a:r>
                      <a:endParaRPr lang="en-US" sz="1400" b="0" i="0" u="none" strike="noStrike" dirty="0">
                        <a:solidFill>
                          <a:srgbClr val="000000"/>
                        </a:solidFill>
                        <a:latin typeface="Calibri" panose="020F0502020204030204"/>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048521">
                <a:tc>
                  <a:txBody>
                    <a:bodyPr/>
                    <a:lstStyle/>
                    <a:p>
                      <a:pPr algn="ctr" fontAlgn="b"/>
                      <a:r>
                        <a:rPr lang="en-IN" sz="1400" b="1" i="0" u="none" strike="noStrike" dirty="0">
                          <a:solidFill>
                            <a:srgbClr val="000000"/>
                          </a:solidFill>
                          <a:latin typeface="Calibri" panose="020F0502020204030204"/>
                        </a:rPr>
                        <a:t>Customer asked “Yeh charge katega kya or yeh charge kaha se katega”. What will be the statement informed by associate?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cs typeface="Calibri" panose="020F0502020204030204"/>
                        </a:rPr>
                        <a:t>Sir/Mam, Yeh totally ek optional cover hain, Agar aap CPP service k liye </a:t>
                      </a:r>
                      <a:r>
                        <a:rPr lang="en-US" sz="1400" b="0" i="0" u="none" strike="noStrike" dirty="0" err="1">
                          <a:solidFill>
                            <a:srgbClr val="000000"/>
                          </a:solidFill>
                          <a:latin typeface="Calibri" panose="020F0502020204030204"/>
                          <a:cs typeface="Calibri" panose="020F0502020204030204"/>
                        </a:rPr>
                        <a:t>abhi</a:t>
                      </a:r>
                      <a:r>
                        <a:rPr lang="en-US" sz="1400" b="0" i="0" u="none" strike="noStrike" dirty="0">
                          <a:solidFill>
                            <a:srgbClr val="000000"/>
                          </a:solidFill>
                          <a:latin typeface="Calibri" panose="020F0502020204030204"/>
                          <a:cs typeface="Calibri" panose="020F0502020204030204"/>
                        </a:rPr>
                        <a:t> </a:t>
                      </a:r>
                      <a:r>
                        <a:rPr lang="en-US" sz="1400" b="0" i="0" u="none" strike="noStrike" dirty="0" smtClean="0">
                          <a:solidFill>
                            <a:srgbClr val="000000"/>
                          </a:solidFill>
                          <a:latin typeface="Calibri" panose="020F0502020204030204"/>
                          <a:cs typeface="Calibri" panose="020F0502020204030204"/>
                        </a:rPr>
                        <a:t>“</a:t>
                      </a:r>
                      <a:r>
                        <a:rPr lang="en-US" sz="1400" b="0" i="0" u="none" strike="noStrike" dirty="0" err="1" smtClean="0">
                          <a:solidFill>
                            <a:srgbClr val="000000"/>
                          </a:solidFill>
                          <a:latin typeface="Calibri" panose="020F0502020204030204"/>
                          <a:cs typeface="Calibri" panose="020F0502020204030204"/>
                        </a:rPr>
                        <a:t>Haan</a:t>
                      </a:r>
                      <a:r>
                        <a:rPr lang="en-US" sz="1400" b="0" i="0" u="none" strike="noStrike" dirty="0" smtClean="0">
                          <a:solidFill>
                            <a:srgbClr val="000000"/>
                          </a:solidFill>
                          <a:latin typeface="Calibri" panose="020F0502020204030204"/>
                          <a:cs typeface="Calibri" panose="020F0502020204030204"/>
                        </a:rPr>
                        <a:t>” </a:t>
                      </a:r>
                      <a:r>
                        <a:rPr lang="en-US" sz="1400" b="0" i="0" u="none" strike="noStrike" dirty="0">
                          <a:solidFill>
                            <a:srgbClr val="000000"/>
                          </a:solidFill>
                          <a:latin typeface="Calibri" panose="020F0502020204030204"/>
                          <a:cs typeface="Calibri" panose="020F0502020204030204"/>
                        </a:rPr>
                        <a:t>bolenge to amount aane wale 7 to 8 working days mein apke SBI card se charge hoga aur upcoming billing statement me reflect karta hain, Agar “</a:t>
                      </a:r>
                      <a:r>
                        <a:rPr lang="en-US" sz="1400" b="0" i="0" u="none" strike="noStrike" dirty="0" err="1" smtClean="0">
                          <a:solidFill>
                            <a:srgbClr val="000000"/>
                          </a:solidFill>
                          <a:latin typeface="Calibri" panose="020F0502020204030204"/>
                          <a:cs typeface="Calibri" panose="020F0502020204030204"/>
                        </a:rPr>
                        <a:t>Naa</a:t>
                      </a:r>
                      <a:r>
                        <a:rPr lang="en-US" sz="1400" b="0" i="0" u="none" strike="noStrike" dirty="0" smtClean="0">
                          <a:solidFill>
                            <a:srgbClr val="000000"/>
                          </a:solidFill>
                          <a:latin typeface="Calibri" panose="020F0502020204030204"/>
                          <a:cs typeface="Calibri" panose="020F0502020204030204"/>
                        </a:rPr>
                        <a:t>” </a:t>
                      </a:r>
                      <a:r>
                        <a:rPr lang="en-US" sz="1400" b="0" i="0" u="none" strike="noStrike" dirty="0">
                          <a:solidFill>
                            <a:srgbClr val="000000"/>
                          </a:solidFill>
                          <a:latin typeface="Calibri" panose="020F0502020204030204"/>
                          <a:cs typeface="Calibri" panose="020F0502020204030204"/>
                        </a:rPr>
                        <a:t>bolenge tho nhi charge hoga.</a:t>
                      </a:r>
                      <a:endParaRPr lang="en-US" sz="1400" b="0" i="0" u="none" strike="noStrike" dirty="0">
                        <a:solidFill>
                          <a:srgbClr val="000000"/>
                        </a:solidFill>
                        <a:latin typeface="Calibri" panose="020F0502020204030204"/>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65184">
                <a:tc>
                  <a:txBody>
                    <a:bodyPr/>
                    <a:lstStyle/>
                    <a:p>
                      <a:pPr algn="ctr" fontAlgn="b"/>
                      <a:r>
                        <a:rPr lang="en-IN" sz="1400" b="1" i="0" u="none" strike="noStrike" dirty="0">
                          <a:solidFill>
                            <a:srgbClr val="000000"/>
                          </a:solidFill>
                          <a:latin typeface="Calibri" panose="020F0502020204030204"/>
                        </a:rPr>
                        <a:t>Customer asked“Yeh one time charge hota hai”…What will be the correct statement?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cs typeface="Calibri" panose="020F0502020204030204"/>
                        </a:rPr>
                        <a:t>Sir/Mam, Yeh ek annual charge hota hai Card protection Plan ka, CPP membership k ek saal khatm hone se 45 din pehle apke registered address par apko ek intimation letter receive hoga, agar aap letter ko ignore karte hai to CPP services auto renew ho jayegi otherwise aap CPP k toll free helpline number </a:t>
                      </a:r>
                      <a:r>
                        <a:rPr lang="en-US" sz="1400" b="1" i="0" u="none" strike="noStrike" dirty="0">
                          <a:solidFill>
                            <a:srgbClr val="000000"/>
                          </a:solidFill>
                          <a:latin typeface="Calibri" panose="020F0502020204030204"/>
                          <a:cs typeface="Calibri" panose="020F0502020204030204"/>
                        </a:rPr>
                        <a:t>1800-419-4000 </a:t>
                      </a:r>
                      <a:r>
                        <a:rPr lang="en-US" sz="1400" b="0" i="0" u="none" strike="noStrike" dirty="0">
                          <a:solidFill>
                            <a:srgbClr val="000000"/>
                          </a:solidFill>
                          <a:latin typeface="Calibri" panose="020F0502020204030204"/>
                          <a:cs typeface="Calibri" panose="020F0502020204030204"/>
                        </a:rPr>
                        <a:t>par call karke services ko discontinue bhi kara sakte hai.</a:t>
                      </a:r>
                      <a:endParaRPr lang="en-US" sz="1400" b="0" i="0" u="none" strike="noStrike" dirty="0">
                        <a:solidFill>
                          <a:srgbClr val="000000"/>
                        </a:solidFill>
                        <a:latin typeface="Calibri" panose="020F0502020204030204"/>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Title 1"/>
          <p:cNvSpPr>
            <a:spLocks noGrp="1"/>
          </p:cNvSpPr>
          <p:nvPr>
            <p:ph type="title"/>
          </p:nvPr>
        </p:nvSpPr>
        <p:spPr>
          <a:xfrm>
            <a:off x="628650" y="365125"/>
            <a:ext cx="7886700" cy="1325563"/>
          </a:xfrm>
        </p:spPr>
        <p:txBody>
          <a:bodyPr/>
          <a:lstStyle/>
          <a:p>
            <a:r>
              <a:rPr lang="en-US" sz="2800" b="1" dirty="0">
                <a:solidFill>
                  <a:schemeClr val="bg1"/>
                </a:solidFill>
                <a:latin typeface="Calibri" panose="020F0502020204030204" pitchFamily="34" charset="0"/>
                <a:ea typeface="+mn-ea"/>
                <a:cs typeface="Arial" panose="020B0604020202020204" pitchFamily="34" charset="0"/>
              </a:rPr>
              <a:t>O</a:t>
            </a:r>
            <a:r>
              <a:rPr lang="en-US" sz="2800" b="1" dirty="0" smtClean="0">
                <a:solidFill>
                  <a:schemeClr val="bg1"/>
                </a:solidFill>
                <a:latin typeface="Calibri" panose="020F0502020204030204" pitchFamily="34" charset="0"/>
                <a:ea typeface="+mn-ea"/>
                <a:cs typeface="Arial" panose="020B0604020202020204" pitchFamily="34" charset="0"/>
              </a:rPr>
              <a:t>bjection handling </a:t>
            </a:r>
            <a:endParaRPr lang="en-IN" sz="2800" b="1" dirty="0">
              <a:solidFill>
                <a:schemeClr val="bg1"/>
              </a:solidFill>
              <a:latin typeface="Calibri" panose="020F0502020204030204" pitchFamily="34" charset="0"/>
              <a:ea typeface="+mn-ea"/>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mn-lt"/>
              </a:rPr>
              <a:t>Why CPP?</a:t>
            </a:r>
            <a:endParaRPr lang="en-IN" sz="2800" dirty="0">
              <a:solidFill>
                <a:schemeClr val="bg1"/>
              </a:solidFill>
              <a:latin typeface="+mn-lt"/>
            </a:endParaRPr>
          </a:p>
        </p:txBody>
      </p:sp>
      <p:sp>
        <p:nvSpPr>
          <p:cNvPr id="5" name="Text Box 4"/>
          <p:cNvSpPr txBox="1">
            <a:spLocks noGrp="1" noChangeArrowheads="1"/>
          </p:cNvSpPr>
          <p:nvPr>
            <p:ph sz="half" idx="1"/>
          </p:nvPr>
        </p:nvSpPr>
        <p:spPr bwMode="auto">
          <a:xfrm>
            <a:off x="628650" y="1825625"/>
            <a:ext cx="8286750" cy="456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0000" tIns="46800" rIns="90000" bIns="46800">
            <a:spAutoFit/>
          </a:bodyPr>
          <a:lstStyle>
            <a:lvl1pPr defTabSz="4572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mbria" panose="02040503050406030204" pitchFamily="18" charset="0"/>
              </a:defRPr>
            </a:lvl1pPr>
            <a:lvl2pPr marL="742950" indent="-285750" defTabSz="4572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mbria" panose="02040503050406030204" pitchFamily="18" charset="0"/>
              </a:defRPr>
            </a:lvl2pPr>
            <a:lvl3pPr marL="1143000" indent="-228600" defTabSz="4572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mbria" panose="02040503050406030204" pitchFamily="18" charset="0"/>
              </a:defRPr>
            </a:lvl3pPr>
            <a:lvl4pPr marL="1600200" indent="-228600" defTabSz="4572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mbria" panose="02040503050406030204" pitchFamily="18" charset="0"/>
              </a:defRPr>
            </a:lvl4pPr>
            <a:lvl5pPr marL="2057400" indent="-228600" defTabSz="4572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mbria" panose="02040503050406030204" pitchFamily="18" charset="0"/>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mbria" panose="02040503050406030204" pitchFamily="18" charset="0"/>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mbria" panose="02040503050406030204" pitchFamily="18" charset="0"/>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mbria" panose="02040503050406030204" pitchFamily="18" charset="0"/>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mbria" panose="02040503050406030204" pitchFamily="18" charset="0"/>
              </a:defRPr>
            </a:lvl9pPr>
          </a:lstStyle>
          <a:p>
            <a:pPr eaLnBrk="1" hangingPunct="1">
              <a:spcBef>
                <a:spcPts val="2000"/>
              </a:spcBef>
              <a:buNone/>
            </a:pPr>
            <a:r>
              <a:rPr lang="en-US" altLang="en-US" b="1" dirty="0">
                <a:solidFill>
                  <a:srgbClr val="FF3300"/>
                </a:solidFill>
                <a:latin typeface="Book Antiqua" panose="02040602050305030304" pitchFamily="18" charset="0"/>
              </a:rPr>
              <a:t>   </a:t>
            </a:r>
            <a:r>
              <a:rPr lang="en-US" altLang="en-US" sz="2400" dirty="0">
                <a:solidFill>
                  <a:srgbClr val="FF3300"/>
                </a:solidFill>
                <a:latin typeface="Bookman Old Style" panose="02050604050505020204" pitchFamily="18" charset="0"/>
              </a:rPr>
              <a:t>No need to panic now</a:t>
            </a:r>
          </a:p>
          <a:p>
            <a:pPr eaLnBrk="1" hangingPunct="1">
              <a:spcBef>
                <a:spcPts val="2000"/>
              </a:spcBef>
              <a:buFontTx/>
              <a:buNone/>
            </a:pPr>
            <a:endParaRPr lang="en-US" altLang="en-US" dirty="0">
              <a:solidFill>
                <a:srgbClr val="FF3300"/>
              </a:solidFill>
              <a:latin typeface="Bookman Old Style" panose="02050604050505020204" pitchFamily="18" charset="0"/>
            </a:endParaRPr>
          </a:p>
          <a:p>
            <a:pPr eaLnBrk="1" hangingPunct="1">
              <a:spcBef>
                <a:spcPts val="2000"/>
              </a:spcBef>
              <a:buFontTx/>
              <a:buNone/>
            </a:pPr>
            <a:r>
              <a:rPr lang="en-US" altLang="en-US" b="1" dirty="0">
                <a:solidFill>
                  <a:srgbClr val="FF3300"/>
                </a:solidFill>
                <a:latin typeface="Monotype Corsiva" panose="03010101010201010101" pitchFamily="66" charset="0"/>
              </a:rPr>
              <a:t>                    			</a:t>
            </a:r>
            <a:r>
              <a:rPr lang="en-US" altLang="en-US" b="1" dirty="0">
                <a:solidFill>
                  <a:srgbClr val="FF3300"/>
                </a:solidFill>
                <a:latin typeface="Bookman Old Style" panose="02050604050505020204" pitchFamily="18" charset="0"/>
              </a:rPr>
              <a:t>         </a:t>
            </a:r>
            <a:r>
              <a:rPr lang="en-US" altLang="en-US" sz="2400" dirty="0">
                <a:solidFill>
                  <a:srgbClr val="FF3300"/>
                </a:solidFill>
                <a:latin typeface="Bookman Old Style" panose="02050604050505020204" pitchFamily="18" charset="0"/>
              </a:rPr>
              <a:t>We are here for your</a:t>
            </a:r>
          </a:p>
          <a:p>
            <a:pPr eaLnBrk="1" hangingPunct="1">
              <a:spcBef>
                <a:spcPts val="2750"/>
              </a:spcBef>
              <a:buFontTx/>
              <a:buNone/>
            </a:pPr>
            <a:r>
              <a:rPr lang="en-US" altLang="en-US" sz="4400" b="1" dirty="0">
                <a:solidFill>
                  <a:srgbClr val="FF3300"/>
                </a:solidFill>
                <a:latin typeface="Monotype Corsiva" panose="03010101010201010101" pitchFamily="66" charset="0"/>
              </a:rPr>
              <a:t>	</a:t>
            </a:r>
          </a:p>
          <a:p>
            <a:pPr eaLnBrk="1" hangingPunct="1">
              <a:spcBef>
                <a:spcPts val="2750"/>
              </a:spcBef>
              <a:buFontTx/>
              <a:buNone/>
            </a:pPr>
            <a:r>
              <a:rPr lang="en-US" altLang="en-US" sz="3600" b="1" dirty="0">
                <a:solidFill>
                  <a:srgbClr val="FF3300"/>
                </a:solidFill>
                <a:latin typeface="Book Antiqua" panose="02040602050305030304" pitchFamily="18" charset="0"/>
              </a:rPr>
              <a:t>         </a:t>
            </a:r>
          </a:p>
          <a:p>
            <a:pPr eaLnBrk="1" hangingPunct="1">
              <a:spcBef>
                <a:spcPts val="2750"/>
              </a:spcBef>
              <a:buFontTx/>
              <a:buNone/>
            </a:pPr>
            <a:r>
              <a:rPr lang="en-US" altLang="en-US" b="1" dirty="0">
                <a:solidFill>
                  <a:srgbClr val="FF3300"/>
                </a:solidFill>
                <a:latin typeface="Book Antiqua" panose="02040602050305030304" pitchFamily="18" charset="0"/>
              </a:rPr>
              <a:t>        </a:t>
            </a:r>
            <a:r>
              <a:rPr lang="en-US" altLang="en-US" dirty="0">
                <a:solidFill>
                  <a:srgbClr val="FF3300"/>
                </a:solidFill>
                <a:latin typeface="Book Antiqua" panose="02040602050305030304" pitchFamily="18" charset="0"/>
              </a:rPr>
              <a:t>PEACE OF MIND…</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67000"/>
            <a:ext cx="3124200" cy="2247900"/>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086057"/>
            <a:ext cx="2952750" cy="2305050"/>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365125"/>
            <a:ext cx="7886700" cy="1325563"/>
          </a:xfrm>
        </p:spPr>
        <p:txBody>
          <a:bodyPr/>
          <a:lstStyle/>
          <a:p>
            <a:r>
              <a:rPr lang="en-US" sz="2800" b="1" dirty="0">
                <a:solidFill>
                  <a:schemeClr val="bg1"/>
                </a:solidFill>
                <a:latin typeface="Calibri" panose="020F0502020204030204" pitchFamily="34" charset="0"/>
                <a:ea typeface="+mn-ea"/>
                <a:cs typeface="Arial" panose="020B0604020202020204" pitchFamily="34" charset="0"/>
              </a:rPr>
              <a:t>O</a:t>
            </a:r>
            <a:r>
              <a:rPr lang="en-US" sz="2800" b="1" dirty="0" smtClean="0">
                <a:solidFill>
                  <a:schemeClr val="bg1"/>
                </a:solidFill>
                <a:latin typeface="Calibri" panose="020F0502020204030204" pitchFamily="34" charset="0"/>
                <a:ea typeface="+mn-ea"/>
                <a:cs typeface="Arial" panose="020B0604020202020204" pitchFamily="34" charset="0"/>
              </a:rPr>
              <a:t>bjection handling </a:t>
            </a:r>
            <a:endParaRPr lang="en-IN" sz="2800" b="1" dirty="0">
              <a:solidFill>
                <a:schemeClr val="bg1"/>
              </a:solidFill>
              <a:latin typeface="Calibri" panose="020F0502020204030204" pitchFamily="34" charset="0"/>
              <a:ea typeface="+mn-ea"/>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42853806"/>
              </p:ext>
            </p:extLst>
          </p:nvPr>
        </p:nvGraphicFramePr>
        <p:xfrm>
          <a:off x="304800" y="1462623"/>
          <a:ext cx="8305800" cy="5242977"/>
        </p:xfrm>
        <a:graphic>
          <a:graphicData uri="http://schemas.openxmlformats.org/drawingml/2006/table">
            <a:tbl>
              <a:tblPr/>
              <a:tblGrid>
                <a:gridCol w="3363375"/>
                <a:gridCol w="4942425"/>
              </a:tblGrid>
              <a:tr h="335015">
                <a:tc>
                  <a:txBody>
                    <a:bodyPr/>
                    <a:lstStyle/>
                    <a:p>
                      <a:pPr algn="ctr" fontAlgn="b"/>
                      <a:r>
                        <a:rPr lang="en-IN" sz="1400" b="1" i="0" u="none" strike="noStrike" dirty="0" smtClean="0">
                          <a:solidFill>
                            <a:srgbClr val="FFFFFF"/>
                          </a:solidFill>
                          <a:latin typeface="+mn-lt"/>
                        </a:rPr>
                        <a:t>Scenarios</a:t>
                      </a:r>
                      <a:endParaRPr lang="en-IN" sz="1400" b="1" i="0" u="none" strike="noStrike" dirty="0">
                        <a:solidFill>
                          <a:srgbClr val="FFFFFF"/>
                        </a:solidFill>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ED5"/>
                    </a:solidFill>
                  </a:tcPr>
                </a:tc>
                <a:tc>
                  <a:txBody>
                    <a:bodyPr/>
                    <a:lstStyle/>
                    <a:p>
                      <a:pPr algn="ctr" fontAlgn="b"/>
                      <a:r>
                        <a:rPr lang="en-IN" sz="1400" b="1" i="0" u="none" strike="noStrike">
                          <a:solidFill>
                            <a:srgbClr val="FFFFFF"/>
                          </a:solidFill>
                          <a:latin typeface="+mn-lt"/>
                        </a:rPr>
                        <a:t>Corrective Statements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ED5"/>
                    </a:solidFill>
                  </a:tcPr>
                </a:tc>
              </a:tr>
              <a:tr h="1440562">
                <a:tc>
                  <a:txBody>
                    <a:bodyPr/>
                    <a:lstStyle/>
                    <a:p>
                      <a:pPr algn="ctr" fontAlgn="b"/>
                      <a:r>
                        <a:rPr lang="en-IN" sz="1400" b="1" i="0" u="none" strike="noStrike" dirty="0">
                          <a:solidFill>
                            <a:srgbClr val="000000"/>
                          </a:solidFill>
                          <a:latin typeface="+mn-lt"/>
                        </a:rPr>
                        <a:t>Customer asked </a:t>
                      </a:r>
                      <a:r>
                        <a:rPr lang="en-IN" sz="1400" b="1" i="0" u="none" strike="noStrike" dirty="0" smtClean="0">
                          <a:solidFill>
                            <a:srgbClr val="000000"/>
                          </a:solidFill>
                          <a:latin typeface="+mn-lt"/>
                        </a:rPr>
                        <a:t>“Yeh </a:t>
                      </a:r>
                      <a:r>
                        <a:rPr lang="en-IN" sz="1400" b="1" i="0" u="none" strike="noStrike" dirty="0">
                          <a:solidFill>
                            <a:srgbClr val="000000"/>
                          </a:solidFill>
                          <a:latin typeface="+mn-lt"/>
                        </a:rPr>
                        <a:t>charge mujhe Dena padega”. What will be the correct statement?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Sir/Mam, Yeh totally ek optional cover hain, Agar aap CPP service k liye </a:t>
                      </a:r>
                      <a:r>
                        <a:rPr lang="en-US" sz="1400" b="0" i="0" u="none" strike="noStrike" dirty="0" err="1">
                          <a:solidFill>
                            <a:srgbClr val="000000"/>
                          </a:solidFill>
                          <a:latin typeface="+mn-lt"/>
                        </a:rPr>
                        <a:t>abhi</a:t>
                      </a:r>
                      <a:r>
                        <a:rPr lang="en-US" sz="1400" b="0" i="0" u="none" strike="noStrike" dirty="0">
                          <a:solidFill>
                            <a:srgbClr val="000000"/>
                          </a:solidFill>
                          <a:latin typeface="+mn-lt"/>
                        </a:rPr>
                        <a:t> </a:t>
                      </a:r>
                      <a:r>
                        <a:rPr lang="en-US" sz="1400" b="0" i="0" u="none" strike="noStrike" dirty="0" smtClean="0">
                          <a:solidFill>
                            <a:srgbClr val="000000"/>
                          </a:solidFill>
                          <a:latin typeface="+mn-lt"/>
                        </a:rPr>
                        <a:t>“</a:t>
                      </a:r>
                      <a:r>
                        <a:rPr lang="en-US" sz="1400" b="0" i="0" u="none" strike="noStrike" dirty="0" err="1" smtClean="0">
                          <a:solidFill>
                            <a:srgbClr val="000000"/>
                          </a:solidFill>
                          <a:latin typeface="+mn-lt"/>
                        </a:rPr>
                        <a:t>Haan</a:t>
                      </a:r>
                      <a:r>
                        <a:rPr lang="en-US" sz="1400" b="0" i="0" u="none" strike="noStrike" dirty="0" smtClean="0">
                          <a:solidFill>
                            <a:srgbClr val="000000"/>
                          </a:solidFill>
                          <a:latin typeface="+mn-lt"/>
                        </a:rPr>
                        <a:t>” </a:t>
                      </a:r>
                      <a:r>
                        <a:rPr lang="en-US" sz="1400" b="0" i="0" u="none" strike="noStrike" dirty="0">
                          <a:solidFill>
                            <a:srgbClr val="000000"/>
                          </a:solidFill>
                          <a:latin typeface="+mn-lt"/>
                        </a:rPr>
                        <a:t>bolenge to amount aane wale 7 to 8 working days mein apke SBI card se charge hota hain aur upcoming billing statement me reflect karta hain. Agar aap abhi “</a:t>
                      </a:r>
                      <a:r>
                        <a:rPr lang="en-US" sz="1400" b="0" i="0" u="none" strike="noStrike" dirty="0" err="1" smtClean="0">
                          <a:solidFill>
                            <a:srgbClr val="000000"/>
                          </a:solidFill>
                          <a:latin typeface="+mn-lt"/>
                        </a:rPr>
                        <a:t>Naa</a:t>
                      </a:r>
                      <a:r>
                        <a:rPr lang="en-US" sz="1400" b="0" i="0" u="none" strike="noStrike" dirty="0" smtClean="0">
                          <a:solidFill>
                            <a:srgbClr val="000000"/>
                          </a:solidFill>
                          <a:latin typeface="+mn-lt"/>
                        </a:rPr>
                        <a:t>” kehte </a:t>
                      </a:r>
                      <a:r>
                        <a:rPr lang="en-US" sz="1400" b="0" i="0" u="none" strike="noStrike" dirty="0">
                          <a:solidFill>
                            <a:srgbClr val="000000"/>
                          </a:solidFill>
                          <a:latin typeface="+mn-lt"/>
                        </a:rPr>
                        <a:t>hain tho amount charge nhi hota hain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40562">
                <a:tc>
                  <a:txBody>
                    <a:bodyPr/>
                    <a:lstStyle/>
                    <a:p>
                      <a:pPr algn="ctr" fontAlgn="b"/>
                      <a:r>
                        <a:rPr lang="en-IN" sz="1400" b="1" i="0" u="none" strike="noStrike" dirty="0">
                          <a:solidFill>
                            <a:srgbClr val="000000"/>
                          </a:solidFill>
                          <a:latin typeface="+mn-lt"/>
                        </a:rPr>
                        <a:t>Customer asked  “Agar main card use </a:t>
                      </a:r>
                      <a:r>
                        <a:rPr lang="en-IN" sz="1400" b="1" i="0" u="none" strike="noStrike" dirty="0" smtClean="0">
                          <a:solidFill>
                            <a:srgbClr val="000000"/>
                          </a:solidFill>
                          <a:latin typeface="+mn-lt"/>
                        </a:rPr>
                        <a:t>nahi </a:t>
                      </a:r>
                      <a:r>
                        <a:rPr lang="en-IN" sz="1400" b="1" i="0" u="none" strike="noStrike" dirty="0">
                          <a:solidFill>
                            <a:srgbClr val="000000"/>
                          </a:solidFill>
                          <a:latin typeface="+mn-lt"/>
                        </a:rPr>
                        <a:t>karta hu to bhi charges Dena hoga”. What will be the correct statement?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cs typeface="Calibri" panose="020F0502020204030204"/>
                        </a:rPr>
                        <a:t>Sir/Mam, CPP service ek alag product hain SBI credit card se, aur yeh SBI card k usage </a:t>
                      </a:r>
                      <a:r>
                        <a:rPr lang="en-US" sz="1400" b="0" i="0" u="none" strike="noStrike" dirty="0" smtClean="0">
                          <a:solidFill>
                            <a:srgbClr val="000000"/>
                          </a:solidFill>
                          <a:latin typeface="+mn-lt"/>
                          <a:cs typeface="Calibri" panose="020F0502020204030204"/>
                        </a:rPr>
                        <a:t>par </a:t>
                      </a:r>
                      <a:r>
                        <a:rPr lang="en-US" sz="1400" b="0" i="0" u="none" strike="noStrike" dirty="0">
                          <a:solidFill>
                            <a:srgbClr val="000000"/>
                          </a:solidFill>
                          <a:latin typeface="+mn-lt"/>
                          <a:cs typeface="Calibri" panose="020F0502020204030204"/>
                        </a:rPr>
                        <a:t>depend nhi karta hai. Agar aap CPP service k liye </a:t>
                      </a:r>
                      <a:r>
                        <a:rPr lang="en-US" sz="1400" b="0" i="0" u="none" strike="noStrike" dirty="0" err="1">
                          <a:solidFill>
                            <a:srgbClr val="000000"/>
                          </a:solidFill>
                          <a:latin typeface="+mn-lt"/>
                          <a:cs typeface="Calibri" panose="020F0502020204030204"/>
                        </a:rPr>
                        <a:t>abhi</a:t>
                      </a:r>
                      <a:r>
                        <a:rPr lang="en-US" sz="1400" b="0" i="0" u="none" strike="noStrike" dirty="0">
                          <a:solidFill>
                            <a:srgbClr val="000000"/>
                          </a:solidFill>
                          <a:latin typeface="+mn-lt"/>
                          <a:cs typeface="Calibri" panose="020F0502020204030204"/>
                        </a:rPr>
                        <a:t> </a:t>
                      </a:r>
                      <a:r>
                        <a:rPr lang="en-US" sz="1400" b="0" i="0" u="none" strike="noStrike" dirty="0" smtClean="0">
                          <a:solidFill>
                            <a:srgbClr val="000000"/>
                          </a:solidFill>
                          <a:latin typeface="+mn-lt"/>
                          <a:cs typeface="Calibri" panose="020F0502020204030204"/>
                        </a:rPr>
                        <a:t>“</a:t>
                      </a:r>
                      <a:r>
                        <a:rPr lang="en-US" sz="1400" b="0" i="0" u="none" strike="noStrike" dirty="0" err="1" smtClean="0">
                          <a:solidFill>
                            <a:srgbClr val="000000"/>
                          </a:solidFill>
                          <a:latin typeface="+mn-lt"/>
                          <a:cs typeface="Calibri" panose="020F0502020204030204"/>
                        </a:rPr>
                        <a:t>Haan</a:t>
                      </a:r>
                      <a:r>
                        <a:rPr lang="en-US" sz="1400" b="0" i="0" u="none" strike="noStrike" dirty="0" smtClean="0">
                          <a:solidFill>
                            <a:srgbClr val="000000"/>
                          </a:solidFill>
                          <a:latin typeface="+mn-lt"/>
                          <a:cs typeface="Calibri" panose="020F0502020204030204"/>
                        </a:rPr>
                        <a:t>” bolenge </a:t>
                      </a:r>
                      <a:r>
                        <a:rPr lang="en-US" sz="1400" b="0" i="0" u="none" strike="noStrike" dirty="0">
                          <a:solidFill>
                            <a:srgbClr val="000000"/>
                          </a:solidFill>
                          <a:latin typeface="+mn-lt"/>
                          <a:cs typeface="Calibri" panose="020F0502020204030204"/>
                        </a:rPr>
                        <a:t>to amount </a:t>
                      </a:r>
                      <a:r>
                        <a:rPr lang="en-US" sz="1400" b="0" i="0" u="none" strike="noStrike" dirty="0" err="1" smtClean="0">
                          <a:solidFill>
                            <a:srgbClr val="000000"/>
                          </a:solidFill>
                          <a:latin typeface="+mn-lt"/>
                          <a:cs typeface="Calibri" panose="020F0502020204030204"/>
                        </a:rPr>
                        <a:t>apke</a:t>
                      </a:r>
                      <a:r>
                        <a:rPr lang="en-US" sz="1400" b="0" i="0" u="none" strike="noStrike" dirty="0" smtClean="0">
                          <a:solidFill>
                            <a:srgbClr val="000000"/>
                          </a:solidFill>
                          <a:latin typeface="+mn-lt"/>
                          <a:cs typeface="Calibri" panose="020F0502020204030204"/>
                        </a:rPr>
                        <a:t> </a:t>
                      </a:r>
                      <a:r>
                        <a:rPr lang="en-US" sz="1400" b="0" i="0" u="none" strike="noStrike" dirty="0">
                          <a:solidFill>
                            <a:srgbClr val="000000"/>
                          </a:solidFill>
                          <a:latin typeface="+mn-lt"/>
                          <a:cs typeface="Calibri" panose="020F0502020204030204"/>
                        </a:rPr>
                        <a:t>SBI card se charge hota hain aur upcoming billing statement me reflect karta hain, Agar “</a:t>
                      </a:r>
                      <a:r>
                        <a:rPr lang="en-US" sz="1400" b="0" i="0" u="none" strike="noStrike" dirty="0" err="1" smtClean="0">
                          <a:solidFill>
                            <a:srgbClr val="000000"/>
                          </a:solidFill>
                          <a:latin typeface="+mn-lt"/>
                          <a:cs typeface="Calibri" panose="020F0502020204030204"/>
                        </a:rPr>
                        <a:t>Naa</a:t>
                      </a:r>
                      <a:r>
                        <a:rPr lang="en-US" sz="1400" b="0" i="0" u="none" strike="noStrike" dirty="0" smtClean="0">
                          <a:solidFill>
                            <a:srgbClr val="000000"/>
                          </a:solidFill>
                          <a:latin typeface="+mn-lt"/>
                          <a:cs typeface="Calibri" panose="020F0502020204030204"/>
                        </a:rPr>
                        <a:t>” </a:t>
                      </a:r>
                      <a:r>
                        <a:rPr lang="en-US" sz="1400" b="0" i="0" u="none" strike="noStrike" dirty="0">
                          <a:solidFill>
                            <a:srgbClr val="000000"/>
                          </a:solidFill>
                          <a:latin typeface="+mn-lt"/>
                          <a:cs typeface="Calibri" panose="020F0502020204030204"/>
                        </a:rPr>
                        <a:t>bolenge tho nhi charge hoga.</a:t>
                      </a:r>
                      <a:endParaRPr lang="en-US" sz="1400" b="0" i="0" u="none" strike="noStrike" dirty="0">
                        <a:solidFill>
                          <a:srgbClr val="000000"/>
                        </a:solidFill>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71038">
                <a:tc>
                  <a:txBody>
                    <a:bodyPr/>
                    <a:lstStyle/>
                    <a:p>
                      <a:pPr algn="ctr" fontAlgn="b"/>
                      <a:r>
                        <a:rPr lang="en-IN" sz="1400" b="1" i="0" u="none" strike="noStrike">
                          <a:solidFill>
                            <a:srgbClr val="000000"/>
                          </a:solidFill>
                          <a:latin typeface="+mn-lt"/>
                        </a:rPr>
                        <a:t>Customer asked in Right party verification “Maine to sare details bank me diya hai waha se le lijye”. What will be the correct statement?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cs typeface="Calibri" panose="020F0502020204030204"/>
                        </a:rPr>
                        <a:t>Sir/Mam, Yeh right party verification SBI card se related nhi hain, Yeh Card Protection Plan k liye hain, aur ye call aapko SBI card se nhi CPP Assistance Services k behalf se ki </a:t>
                      </a:r>
                      <a:r>
                        <a:rPr lang="en-US" sz="1400" b="0" i="0" u="none" strike="noStrike" dirty="0" smtClean="0">
                          <a:solidFill>
                            <a:srgbClr val="000000"/>
                          </a:solidFill>
                          <a:latin typeface="+mn-lt"/>
                          <a:cs typeface="Calibri" panose="020F0502020204030204"/>
                        </a:rPr>
                        <a:t>gayi </a:t>
                      </a:r>
                      <a:r>
                        <a:rPr lang="en-US" sz="1400" b="0" i="0" u="none" strike="noStrike" dirty="0">
                          <a:solidFill>
                            <a:srgbClr val="000000"/>
                          </a:solidFill>
                          <a:latin typeface="+mn-lt"/>
                          <a:cs typeface="Calibri" panose="020F0502020204030204"/>
                        </a:rPr>
                        <a:t>hain.</a:t>
                      </a:r>
                      <a:endParaRPr lang="en-US" sz="1400" b="0" i="0" u="none" strike="noStrike" dirty="0">
                        <a:solidFill>
                          <a:srgbClr val="000000"/>
                        </a:solidFill>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55800">
                <a:tc>
                  <a:txBody>
                    <a:bodyPr/>
                    <a:lstStyle/>
                    <a:p>
                      <a:pPr algn="ctr" fontAlgn="b"/>
                      <a:r>
                        <a:rPr lang="en-IN" sz="1400" b="1" i="0" u="none" strike="noStrike">
                          <a:solidFill>
                            <a:srgbClr val="000000"/>
                          </a:solidFill>
                          <a:latin typeface="+mn-lt"/>
                        </a:rPr>
                        <a:t>Customer asked “Meri card limit kitni hai and card kab tak ayega”. What will be the correct statement?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400" b="1" i="0" u="none" strike="noStrike" dirty="0">
                          <a:solidFill>
                            <a:srgbClr val="000000"/>
                          </a:solidFill>
                          <a:latin typeface="+mn-lt"/>
                        </a:rPr>
                        <a:t> </a:t>
                      </a:r>
                      <a:r>
                        <a:rPr lang="en-IN" sz="1400" b="0" i="0" u="none" strike="noStrike" dirty="0">
                          <a:solidFill>
                            <a:srgbClr val="000000"/>
                          </a:solidFill>
                          <a:latin typeface="+mn-lt"/>
                        </a:rPr>
                        <a:t>Sir/Mam, Card related kisi bhi jankari k </a:t>
                      </a:r>
                      <a:r>
                        <a:rPr lang="en-IN" sz="1400" b="0" i="0" u="none" strike="noStrike" dirty="0" err="1" smtClean="0">
                          <a:solidFill>
                            <a:srgbClr val="000000"/>
                          </a:solidFill>
                          <a:latin typeface="+mn-lt"/>
                        </a:rPr>
                        <a:t>liye</a:t>
                      </a:r>
                      <a:r>
                        <a:rPr lang="en-IN" sz="1400" b="0" i="0" u="none" strike="noStrike" dirty="0" smtClean="0">
                          <a:solidFill>
                            <a:srgbClr val="000000"/>
                          </a:solidFill>
                          <a:latin typeface="+mn-lt"/>
                        </a:rPr>
                        <a:t> </a:t>
                      </a:r>
                      <a:r>
                        <a:rPr lang="en-IN" sz="1400" b="0" i="0" u="none" strike="noStrike" dirty="0" err="1" smtClean="0">
                          <a:solidFill>
                            <a:srgbClr val="000000"/>
                          </a:solidFill>
                          <a:latin typeface="+mn-lt"/>
                        </a:rPr>
                        <a:t>aap</a:t>
                      </a:r>
                      <a:r>
                        <a:rPr lang="en-IN" sz="1400" b="0" i="0" u="none" strike="noStrike" dirty="0" smtClean="0">
                          <a:solidFill>
                            <a:srgbClr val="000000"/>
                          </a:solidFill>
                          <a:latin typeface="+mn-lt"/>
                        </a:rPr>
                        <a:t> SBI card helpline number par call </a:t>
                      </a:r>
                      <a:r>
                        <a:rPr lang="en-IN" sz="1400" b="0" i="0" u="none" strike="noStrike" dirty="0" err="1" smtClean="0">
                          <a:solidFill>
                            <a:srgbClr val="000000"/>
                          </a:solidFill>
                          <a:latin typeface="+mn-lt"/>
                        </a:rPr>
                        <a:t>kar</a:t>
                      </a:r>
                      <a:r>
                        <a:rPr lang="en-IN" sz="1400" b="0" i="0" u="none" strike="noStrike" dirty="0" smtClean="0">
                          <a:solidFill>
                            <a:srgbClr val="000000"/>
                          </a:solidFill>
                          <a:latin typeface="+mn-lt"/>
                        </a:rPr>
                        <a:t> </a:t>
                      </a:r>
                      <a:r>
                        <a:rPr lang="en-IN" sz="1400" b="0" i="0" u="none" strike="noStrike" dirty="0" err="1" smtClean="0">
                          <a:solidFill>
                            <a:srgbClr val="000000"/>
                          </a:solidFill>
                          <a:latin typeface="+mn-lt"/>
                        </a:rPr>
                        <a:t>sakte</a:t>
                      </a:r>
                      <a:r>
                        <a:rPr lang="en-IN" sz="1400" b="0" i="0" u="none" strike="noStrike" dirty="0" smtClean="0">
                          <a:solidFill>
                            <a:srgbClr val="000000"/>
                          </a:solidFill>
                          <a:latin typeface="+mn-lt"/>
                        </a:rPr>
                        <a:t> </a:t>
                      </a:r>
                      <a:r>
                        <a:rPr lang="en-IN" sz="1400" b="0" i="0" u="none" strike="noStrike" dirty="0" err="1" smtClean="0">
                          <a:solidFill>
                            <a:srgbClr val="000000"/>
                          </a:solidFill>
                          <a:latin typeface="+mn-lt"/>
                        </a:rPr>
                        <a:t>hai</a:t>
                      </a:r>
                      <a:r>
                        <a:rPr lang="en-IN" sz="1400" b="0" i="0" u="none" strike="noStrike" dirty="0" smtClean="0">
                          <a:solidFill>
                            <a:srgbClr val="000000"/>
                          </a:solidFill>
                          <a:latin typeface="+mn-lt"/>
                        </a:rPr>
                        <a:t> 39020202, ye call </a:t>
                      </a:r>
                      <a:r>
                        <a:rPr lang="en-IN" sz="1400" b="0" i="0" u="none" strike="noStrike" dirty="0" err="1" smtClean="0">
                          <a:solidFill>
                            <a:srgbClr val="000000"/>
                          </a:solidFill>
                          <a:latin typeface="+mn-lt"/>
                        </a:rPr>
                        <a:t>aapko</a:t>
                      </a:r>
                      <a:r>
                        <a:rPr lang="en-IN" sz="1400" b="0" i="0" u="none" strike="noStrike" dirty="0" smtClean="0">
                          <a:solidFill>
                            <a:srgbClr val="000000"/>
                          </a:solidFill>
                          <a:latin typeface="+mn-lt"/>
                        </a:rPr>
                        <a:t> separate </a:t>
                      </a:r>
                      <a:r>
                        <a:rPr lang="en-IN" sz="1400" b="0" i="0" u="none" strike="noStrike" dirty="0" err="1" smtClean="0">
                          <a:solidFill>
                            <a:srgbClr val="000000"/>
                          </a:solidFill>
                          <a:latin typeface="+mn-lt"/>
                        </a:rPr>
                        <a:t>ki</a:t>
                      </a:r>
                      <a:r>
                        <a:rPr lang="en-IN" sz="1400" b="0" i="0" u="none" strike="noStrike" dirty="0" smtClean="0">
                          <a:solidFill>
                            <a:srgbClr val="000000"/>
                          </a:solidFill>
                          <a:latin typeface="+mn-lt"/>
                        </a:rPr>
                        <a:t> </a:t>
                      </a:r>
                      <a:r>
                        <a:rPr lang="en-IN" sz="1400" b="0" i="0" u="none" strike="noStrike" dirty="0" err="1" smtClean="0">
                          <a:solidFill>
                            <a:srgbClr val="000000"/>
                          </a:solidFill>
                          <a:latin typeface="+mn-lt"/>
                        </a:rPr>
                        <a:t>gayi</a:t>
                      </a:r>
                      <a:r>
                        <a:rPr lang="en-IN" sz="1400" b="0" i="0" u="none" strike="noStrike" dirty="0" smtClean="0">
                          <a:solidFill>
                            <a:srgbClr val="000000"/>
                          </a:solidFill>
                          <a:latin typeface="+mn-lt"/>
                        </a:rPr>
                        <a:t> </a:t>
                      </a:r>
                      <a:r>
                        <a:rPr lang="en-IN" sz="1400" b="0" i="0" u="none" strike="noStrike" dirty="0" err="1" smtClean="0">
                          <a:solidFill>
                            <a:srgbClr val="000000"/>
                          </a:solidFill>
                          <a:latin typeface="+mn-lt"/>
                        </a:rPr>
                        <a:t>hai</a:t>
                      </a:r>
                      <a:r>
                        <a:rPr lang="en-IN" sz="1400" b="0" i="0" u="none" strike="noStrike" dirty="0" smtClean="0">
                          <a:solidFill>
                            <a:srgbClr val="000000"/>
                          </a:solidFill>
                          <a:latin typeface="+mn-lt"/>
                        </a:rPr>
                        <a:t> CPP </a:t>
                      </a:r>
                      <a:r>
                        <a:rPr lang="en-IN" sz="1400" b="0" i="0" u="none" strike="noStrike" dirty="0" err="1" smtClean="0">
                          <a:solidFill>
                            <a:srgbClr val="000000"/>
                          </a:solidFill>
                          <a:latin typeface="+mn-lt"/>
                        </a:rPr>
                        <a:t>aur</a:t>
                      </a:r>
                      <a:r>
                        <a:rPr lang="en-IN" sz="1400" b="0" i="0" u="none" strike="noStrike" dirty="0" smtClean="0">
                          <a:solidFill>
                            <a:srgbClr val="000000"/>
                          </a:solidFill>
                          <a:latin typeface="+mn-lt"/>
                        </a:rPr>
                        <a:t> SBI card k behalf se card protection plan k regarding.</a:t>
                      </a:r>
                      <a:endParaRPr lang="en-IN" sz="1400" b="1" i="0" u="none" strike="noStrike" dirty="0">
                        <a:solidFill>
                          <a:srgbClr val="000000"/>
                        </a:solidFill>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1600" y="2697312"/>
            <a:ext cx="2362200" cy="778098"/>
          </a:xfrm>
        </p:spPr>
        <p:txBody>
          <a:bodyPr/>
          <a:lstStyle/>
          <a:p>
            <a:r>
              <a:rPr lang="en-US" dirty="0" smtClean="0">
                <a:solidFill>
                  <a:srgbClr val="CD007E"/>
                </a:solidFill>
                <a:latin typeface="Bell MT" panose="02020503060305020303" pitchFamily="18" charset="0"/>
              </a:rPr>
              <a:t>Thank You !</a:t>
            </a:r>
            <a:endParaRPr lang="en-US" dirty="0">
              <a:solidFill>
                <a:srgbClr val="CD007E"/>
              </a:solidFill>
              <a:latin typeface="Bell MT" panose="02020503060305020303" pitchFamily="18" charset="0"/>
            </a:endParaRPr>
          </a:p>
        </p:txBody>
      </p:sp>
      <p:pic>
        <p:nvPicPr>
          <p:cNvPr id="3" name="Picture 2"/>
          <p:cNvPicPr>
            <a:picLocks noChangeAspect="1"/>
          </p:cNvPicPr>
          <p:nvPr/>
        </p:nvPicPr>
        <p:blipFill>
          <a:blip r:embed="rId2"/>
          <a:stretch>
            <a:fillRect/>
          </a:stretch>
        </p:blipFill>
        <p:spPr>
          <a:xfrm>
            <a:off x="990600" y="865707"/>
            <a:ext cx="3444289" cy="5154093"/>
          </a:xfrm>
          <a:prstGeom prst="rect">
            <a:avLst/>
          </a:prstGeom>
        </p:spPr>
      </p:pic>
      <p:sp>
        <p:nvSpPr>
          <p:cNvPr id="6" name="Title 3"/>
          <p:cNvSpPr txBox="1"/>
          <p:nvPr/>
        </p:nvSpPr>
        <p:spPr>
          <a:xfrm>
            <a:off x="1053152" y="906262"/>
            <a:ext cx="3328916" cy="778098"/>
          </a:xfrm>
          <a:prstGeom prst="rect">
            <a:avLst/>
          </a:prstGeom>
        </p:spPr>
        <p:txBody>
          <a:bodyPr anchor="ctr" anchorCtr="0"/>
          <a:lstStyle>
            <a:lvl1pPr algn="l" defTabSz="914400" rtl="0" eaLnBrk="1" latinLnBrk="0" hangingPunct="1">
              <a:spcBef>
                <a:spcPct val="0"/>
              </a:spcBef>
              <a:buNone/>
              <a:defRPr sz="2800" b="1" kern="1200">
                <a:solidFill>
                  <a:srgbClr val="ED1C24"/>
                </a:solidFill>
                <a:latin typeface="Arial" panose="020B0604020202020204" pitchFamily="34" charset="0"/>
                <a:ea typeface="+mj-ea"/>
                <a:cs typeface="Arial" panose="020B0604020202020204" pitchFamily="34" charset="0"/>
              </a:defRPr>
            </a:lvl1pPr>
          </a:lstStyle>
          <a:p>
            <a:pPr fontAlgn="auto">
              <a:spcAft>
                <a:spcPts val="0"/>
              </a:spcAft>
            </a:pPr>
            <a:r>
              <a:rPr lang="en-US" sz="2000" dirty="0" smtClean="0">
                <a:solidFill>
                  <a:schemeClr val="bg1"/>
                </a:solidFill>
                <a:latin typeface="Calibri" panose="020F0502020204030204" pitchFamily="34" charset="0"/>
              </a:rPr>
              <a:t>Bring peace of mind </a:t>
            </a:r>
          </a:p>
          <a:p>
            <a:pPr fontAlgn="auto">
              <a:spcAft>
                <a:spcPts val="0"/>
              </a:spcAft>
            </a:pPr>
            <a:r>
              <a:rPr lang="en-US" sz="2000" dirty="0" smtClean="0">
                <a:solidFill>
                  <a:schemeClr val="bg1"/>
                </a:solidFill>
                <a:latin typeface="Calibri" panose="020F0502020204030204" pitchFamily="34" charset="0"/>
              </a:rPr>
              <a:t>into your life!</a:t>
            </a:r>
            <a:endParaRPr lang="en-US" sz="2000" dirty="0">
              <a:solidFill>
                <a:schemeClr val="bg1"/>
              </a:solidFill>
              <a:latin typeface="Calibri" panose="020F050202020403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226" y="109671"/>
            <a:ext cx="873461" cy="314261"/>
          </a:xfrm>
          <a:prstGeom prst="rect">
            <a:avLst/>
          </a:prstGeom>
        </p:spPr>
      </p:pic>
      <p:pic>
        <p:nvPicPr>
          <p:cNvPr id="7" name="Picture 6"/>
          <p:cNvPicPr>
            <a:picLocks noChangeAspect="1"/>
          </p:cNvPicPr>
          <p:nvPr/>
        </p:nvPicPr>
        <p:blipFill>
          <a:blip r:embed="rId4" cstate="email"/>
          <a:stretch>
            <a:fillRect/>
          </a:stretch>
        </p:blipFill>
        <p:spPr>
          <a:xfrm>
            <a:off x="304800" y="109671"/>
            <a:ext cx="1985006" cy="35320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7886700" cy="1325563"/>
          </a:xfrm>
        </p:spPr>
        <p:txBody>
          <a:bodyPr/>
          <a:lstStyle/>
          <a:p>
            <a:r>
              <a:rPr lang="en-US" sz="2800" b="1" dirty="0">
                <a:solidFill>
                  <a:schemeClr val="bg1"/>
                </a:solidFill>
                <a:latin typeface="+mn-lt"/>
                <a:cs typeface="Arial" panose="020B0604020202020204" pitchFamily="34" charset="0"/>
              </a:rPr>
              <a:t>Who Provides this Service?</a:t>
            </a:r>
            <a:r>
              <a:rPr lang="en-US" sz="2800" b="1" dirty="0">
                <a:solidFill>
                  <a:srgbClr val="002060"/>
                </a:solidFill>
                <a:latin typeface="+mn-lt"/>
                <a:cs typeface="Arial" panose="020B0604020202020204" pitchFamily="34" charset="0"/>
              </a:rPr>
              <a:t/>
            </a:r>
            <a:br>
              <a:rPr lang="en-US" sz="2800" b="1" dirty="0">
                <a:solidFill>
                  <a:srgbClr val="002060"/>
                </a:solidFill>
                <a:latin typeface="+mn-lt"/>
                <a:cs typeface="Arial" panose="020B0604020202020204" pitchFamily="34" charset="0"/>
              </a:rPr>
            </a:br>
            <a:endParaRPr lang="en-IN" sz="2800" dirty="0">
              <a:latin typeface="+mn-lt"/>
            </a:endParaRPr>
          </a:p>
        </p:txBody>
      </p:sp>
      <p:sp>
        <p:nvSpPr>
          <p:cNvPr id="5" name="Rectangle 5"/>
          <p:cNvSpPr>
            <a:spLocks noRot="1" noChangeArrowheads="1"/>
          </p:cNvSpPr>
          <p:nvPr/>
        </p:nvSpPr>
        <p:spPr bwMode="auto">
          <a:xfrm>
            <a:off x="552450" y="1752600"/>
            <a:ext cx="7086600" cy="2160588"/>
          </a:xfrm>
          <a:prstGeom prst="rect">
            <a:avLst/>
          </a:prstGeom>
          <a:noFill/>
          <a:ln w="9525">
            <a:noFill/>
            <a:miter lim="800000"/>
          </a:ln>
          <a:effectLst/>
        </p:spPr>
        <p:txBody>
          <a:bodyPr/>
          <a:lstStyle/>
          <a:p>
            <a:pPr marL="342900" indent="-342900" eaLnBrk="1" hangingPunct="1">
              <a:lnSpc>
                <a:spcPct val="90000"/>
              </a:lnSpc>
              <a:spcBef>
                <a:spcPct val="20000"/>
              </a:spcBef>
              <a:buClr>
                <a:schemeClr val="tx1"/>
              </a:buClr>
              <a:buSzPct val="65000"/>
              <a:buFont typeface="Wingdings" panose="05000000000000000000" pitchFamily="2" charset="2"/>
              <a:buNone/>
              <a:defRPr/>
            </a:pPr>
            <a:r>
              <a:rPr lang="en-US" sz="2400" b="1" dirty="0">
                <a:effectLst>
                  <a:outerShdw blurRad="38100" dist="38100" dir="2700000" algn="tl">
                    <a:srgbClr val="C0C0C0"/>
                  </a:outerShdw>
                </a:effectLst>
                <a:latin typeface="Calibri" panose="020F0502020204030204" pitchFamily="34" charset="0"/>
                <a:cs typeface="Arial" panose="020B0604020202020204" pitchFamily="34" charset="0"/>
              </a:rPr>
              <a:t>CPP Assistance Services Pvt. Ltd </a:t>
            </a:r>
            <a:endParaRPr lang="en-US" dirty="0">
              <a:latin typeface="Calibri" panose="020F0502020204030204" pitchFamily="34" charset="0"/>
              <a:cs typeface="Arial" panose="020B0604020202020204" pitchFamily="34" charset="0"/>
            </a:endParaRPr>
          </a:p>
          <a:p>
            <a:pPr marL="342900" indent="-342900" eaLnBrk="1" hangingPunct="1">
              <a:lnSpc>
                <a:spcPct val="90000"/>
              </a:lnSpc>
              <a:spcBef>
                <a:spcPct val="20000"/>
              </a:spcBef>
              <a:buClr>
                <a:schemeClr val="tx1"/>
              </a:buClr>
              <a:buSzPct val="65000"/>
              <a:buFont typeface="Wingdings" panose="05000000000000000000" pitchFamily="2" charset="2"/>
              <a:buNone/>
              <a:defRPr/>
            </a:pPr>
            <a:r>
              <a:rPr lang="en-US" dirty="0" smtClean="0">
                <a:latin typeface="Calibri" panose="020F0502020204030204" pitchFamily="34" charset="0"/>
                <a:cs typeface="Arial" panose="020B0604020202020204" pitchFamily="34" charset="0"/>
              </a:rPr>
              <a:t>Updated One Website </a:t>
            </a:r>
            <a:r>
              <a:rPr lang="en-US" dirty="0">
                <a:latin typeface="Calibri" panose="020F0502020204030204" pitchFamily="34" charset="0"/>
              </a:rPr>
              <a:t>–: </a:t>
            </a:r>
            <a:r>
              <a:rPr lang="en-US" u="sng" dirty="0">
                <a:hlinkClick r:id="rId2"/>
              </a:rPr>
              <a:t> https://india.cppdirect.com/sbi-card</a:t>
            </a:r>
            <a:endParaRPr lang="en-US" dirty="0" smtClean="0">
              <a:latin typeface="Calibri" panose="020F0502020204030204" pitchFamily="34" charset="0"/>
              <a:cs typeface="Arial" panose="020B0604020202020204" pitchFamily="34" charset="0"/>
            </a:endParaRPr>
          </a:p>
          <a:p>
            <a:pPr marL="342900" indent="-342900" eaLnBrk="1" hangingPunct="1">
              <a:lnSpc>
                <a:spcPct val="90000"/>
              </a:lnSpc>
              <a:spcBef>
                <a:spcPct val="20000"/>
              </a:spcBef>
              <a:buClr>
                <a:schemeClr val="tx1"/>
              </a:buClr>
              <a:buSzPct val="65000"/>
              <a:buFont typeface="Wingdings" panose="05000000000000000000" pitchFamily="2" charset="2"/>
              <a:buNone/>
              <a:defRPr/>
            </a:pPr>
            <a:r>
              <a:rPr lang="en-US" dirty="0" smtClean="0">
                <a:latin typeface="Calibri" panose="020F0502020204030204" pitchFamily="34" charset="0"/>
                <a:cs typeface="Arial" panose="020B0604020202020204" pitchFamily="34" charset="0"/>
              </a:rPr>
              <a:t>Toll </a:t>
            </a:r>
            <a:r>
              <a:rPr lang="en-US" dirty="0">
                <a:latin typeface="Calibri" panose="020F0502020204030204" pitchFamily="34" charset="0"/>
                <a:cs typeface="Arial" panose="020B0604020202020204" pitchFamily="34" charset="0"/>
              </a:rPr>
              <a:t>Free Number: 1800-419-4000</a:t>
            </a:r>
          </a:p>
          <a:p>
            <a:pPr marL="342900" indent="-342900" eaLnBrk="1" hangingPunct="1">
              <a:lnSpc>
                <a:spcPct val="90000"/>
              </a:lnSpc>
              <a:spcBef>
                <a:spcPct val="20000"/>
              </a:spcBef>
              <a:buClr>
                <a:schemeClr val="tx1"/>
              </a:buClr>
              <a:buSzPct val="65000"/>
              <a:buFont typeface="Wingdings" panose="05000000000000000000" pitchFamily="2" charset="2"/>
              <a:buNone/>
              <a:defRPr/>
            </a:pPr>
            <a:r>
              <a:rPr lang="en-US" dirty="0">
                <a:latin typeface="Calibri" panose="020F0502020204030204" pitchFamily="34" charset="0"/>
                <a:cs typeface="Arial" panose="020B0604020202020204" pitchFamily="34" charset="0"/>
              </a:rPr>
              <a:t>Local Chargeable Number: (STD)6000-4000</a:t>
            </a:r>
          </a:p>
          <a:p>
            <a:pPr marL="342900" indent="-342900" eaLnBrk="1" hangingPunct="1">
              <a:lnSpc>
                <a:spcPct val="90000"/>
              </a:lnSpc>
              <a:spcBef>
                <a:spcPct val="20000"/>
              </a:spcBef>
              <a:buClr>
                <a:schemeClr val="tx1"/>
              </a:buClr>
              <a:buSzPct val="65000"/>
              <a:buFont typeface="Wingdings" panose="05000000000000000000" pitchFamily="2" charset="2"/>
              <a:buNone/>
              <a:defRPr/>
            </a:pPr>
            <a:r>
              <a:rPr lang="en-US" dirty="0">
                <a:latin typeface="Calibri" panose="020F0502020204030204" pitchFamily="34" charset="0"/>
                <a:cs typeface="Arial" panose="020B0604020202020204" pitchFamily="34" charset="0"/>
              </a:rPr>
              <a:t>International Number: (ISD)+91 9212-444-000</a:t>
            </a:r>
          </a:p>
        </p:txBody>
      </p:sp>
      <p:sp>
        <p:nvSpPr>
          <p:cNvPr id="6" name="Rectangle 5"/>
          <p:cNvSpPr>
            <a:spLocks noChangeArrowheads="1"/>
          </p:cNvSpPr>
          <p:nvPr/>
        </p:nvSpPr>
        <p:spPr bwMode="auto">
          <a:xfrm>
            <a:off x="552450" y="3913188"/>
            <a:ext cx="6705600" cy="1292662"/>
          </a:xfrm>
          <a:prstGeom prst="rect">
            <a:avLst/>
          </a:prstGeom>
          <a:noFill/>
          <a:ln w="9525">
            <a:noFill/>
            <a:miter lim="800000"/>
          </a:ln>
          <a:effectLst/>
        </p:spPr>
        <p:txBody>
          <a:bodyPr>
            <a:spAutoFit/>
          </a:bodyPr>
          <a:lstStyle/>
          <a:p>
            <a:pPr eaLnBrk="1" hangingPunct="1">
              <a:buSzPct val="100000"/>
              <a:defRPr/>
            </a:pPr>
            <a:r>
              <a:rPr lang="en-US" sz="2400" b="1" dirty="0">
                <a:effectLst>
                  <a:outerShdw blurRad="38100" dist="38100" dir="2700000" algn="tl">
                    <a:srgbClr val="C0C0C0"/>
                  </a:outerShdw>
                </a:effectLst>
                <a:latin typeface="Calibri" panose="020F0502020204030204" pitchFamily="34" charset="0"/>
                <a:cs typeface="Arial" panose="020B0604020202020204" pitchFamily="34" charset="0"/>
              </a:rPr>
              <a:t>Post Office Address ( Communication address</a:t>
            </a:r>
            <a:r>
              <a:rPr lang="en-US" sz="2400" b="1" dirty="0" smtClean="0">
                <a:effectLst>
                  <a:outerShdw blurRad="38100" dist="38100" dir="2700000" algn="tl">
                    <a:srgbClr val="C0C0C0"/>
                  </a:outerShdw>
                </a:effectLst>
                <a:latin typeface="Calibri" panose="020F0502020204030204" pitchFamily="34" charset="0"/>
                <a:cs typeface="Arial" panose="020B0604020202020204" pitchFamily="34" charset="0"/>
              </a:rPr>
              <a:t>)              </a:t>
            </a:r>
            <a:endParaRPr lang="en-US" sz="2400" b="1" dirty="0">
              <a:effectLst>
                <a:outerShdw blurRad="38100" dist="38100" dir="2700000" algn="tl">
                  <a:srgbClr val="C0C0C0"/>
                </a:outerShdw>
              </a:effectLst>
              <a:latin typeface="Calibri" panose="020F0502020204030204" pitchFamily="34" charset="0"/>
              <a:cs typeface="Arial" panose="020B0604020202020204" pitchFamily="34" charset="0"/>
            </a:endParaRPr>
          </a:p>
          <a:p>
            <a:pPr eaLnBrk="1" hangingPunct="1">
              <a:buSzPct val="100000"/>
              <a:defRPr/>
            </a:pPr>
            <a:r>
              <a:rPr lang="en-US" dirty="0">
                <a:latin typeface="Calibri" panose="020F0502020204030204" pitchFamily="34" charset="0"/>
                <a:cs typeface="Arial" panose="020B0604020202020204" pitchFamily="34" charset="0"/>
              </a:rPr>
              <a:t>CPP Assistance services Pvt. ltd. </a:t>
            </a:r>
          </a:p>
          <a:p>
            <a:pPr eaLnBrk="1" hangingPunct="1">
              <a:buSzPct val="100000"/>
              <a:defRPr/>
            </a:pPr>
            <a:r>
              <a:rPr lang="en-US" dirty="0">
                <a:latin typeface="Calibri" panose="020F0502020204030204" pitchFamily="34" charset="0"/>
                <a:cs typeface="Arial" panose="020B0604020202020204" pitchFamily="34" charset="0"/>
              </a:rPr>
              <a:t>Post Box No. 826 Kalka Ji </a:t>
            </a:r>
          </a:p>
          <a:p>
            <a:pPr eaLnBrk="1" hangingPunct="1">
              <a:buSzPct val="100000"/>
              <a:defRPr/>
            </a:pPr>
            <a:r>
              <a:rPr lang="en-US" dirty="0">
                <a:latin typeface="Calibri" panose="020F0502020204030204" pitchFamily="34" charset="0"/>
                <a:cs typeface="Arial" panose="020B0604020202020204" pitchFamily="34" charset="0"/>
              </a:rPr>
              <a:t>New Delhi - 110019</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2400" y="685800"/>
            <a:ext cx="7886700" cy="1325563"/>
          </a:xfrm>
        </p:spPr>
        <p:txBody>
          <a:bodyPr/>
          <a:lstStyle/>
          <a:p>
            <a:r>
              <a:rPr lang="en-US" sz="2800" b="1" dirty="0" smtClean="0">
                <a:solidFill>
                  <a:schemeClr val="bg1"/>
                </a:solidFill>
                <a:latin typeface="+mn-lt"/>
                <a:cs typeface="Arial" panose="020B0604020202020204" pitchFamily="34" charset="0"/>
              </a:rPr>
              <a:t>Card Protection </a:t>
            </a:r>
            <a:r>
              <a:rPr lang="en-US" sz="2800" b="1" dirty="0">
                <a:solidFill>
                  <a:schemeClr val="bg1"/>
                </a:solidFill>
                <a:latin typeface="+mn-lt"/>
                <a:cs typeface="Arial" panose="020B0604020202020204" pitchFamily="34" charset="0"/>
              </a:rPr>
              <a:t>P</a:t>
            </a:r>
            <a:r>
              <a:rPr lang="en-US" sz="2800" b="1" dirty="0" smtClean="0">
                <a:solidFill>
                  <a:schemeClr val="bg1"/>
                </a:solidFill>
                <a:latin typeface="+mn-lt"/>
                <a:cs typeface="Arial" panose="020B0604020202020204" pitchFamily="34" charset="0"/>
              </a:rPr>
              <a:t>lan benefits</a:t>
            </a:r>
            <a:r>
              <a:rPr lang="en-US" sz="2800" b="1" dirty="0">
                <a:solidFill>
                  <a:srgbClr val="002060"/>
                </a:solidFill>
                <a:latin typeface="+mn-lt"/>
                <a:cs typeface="Arial" panose="020B0604020202020204" pitchFamily="34" charset="0"/>
              </a:rPr>
              <a:t/>
            </a:r>
            <a:br>
              <a:rPr lang="en-US" sz="2800" b="1" dirty="0">
                <a:solidFill>
                  <a:srgbClr val="002060"/>
                </a:solidFill>
                <a:latin typeface="+mn-lt"/>
                <a:cs typeface="Arial" panose="020B0604020202020204" pitchFamily="34" charset="0"/>
              </a:rPr>
            </a:br>
            <a:endParaRPr lang="en-IN" sz="2800" dirty="0">
              <a:latin typeface="+mn-lt"/>
            </a:endParaRPr>
          </a:p>
        </p:txBody>
      </p:sp>
      <p:pic>
        <p:nvPicPr>
          <p:cNvPr id="6"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752600"/>
            <a:ext cx="3048000" cy="4191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609600" y="1752600"/>
            <a:ext cx="4267200" cy="4191000"/>
          </a:xfrm>
          <a:prstGeom prst="rect">
            <a:avLst/>
          </a:prstGeom>
          <a:noFill/>
          <a:ln w="9525">
            <a:noFill/>
            <a:miter lim="800000"/>
          </a:ln>
          <a:effectLst/>
        </p:spPr>
        <p:txBody>
          <a:bodyPr/>
          <a:lstStyle/>
          <a:p>
            <a:pPr marL="342900" indent="-342900" eaLnBrk="1" hangingPunct="1">
              <a:defRPr/>
            </a:pPr>
            <a:r>
              <a:rPr lang="en-US" b="1" u="sng" dirty="0">
                <a:latin typeface="Calibri" panose="020F0502020204030204" pitchFamily="34" charset="0"/>
                <a:cs typeface="Arial" panose="020B0604020202020204" pitchFamily="34" charset="0"/>
              </a:rPr>
              <a:t> </a:t>
            </a:r>
            <a:r>
              <a:rPr lang="en-US" b="1" u="sng" dirty="0" smtClean="0">
                <a:latin typeface="Calibri" panose="020F0502020204030204" pitchFamily="34" charset="0"/>
                <a:cs typeface="Arial" panose="020B0604020202020204" pitchFamily="34" charset="0"/>
              </a:rPr>
              <a:t>Card Blocking benefits:-</a:t>
            </a:r>
          </a:p>
          <a:p>
            <a:pPr marL="342900" indent="-342900" eaLnBrk="1" hangingPunct="1">
              <a:defRPr/>
            </a:pPr>
            <a:endParaRPr lang="en-US" u="sng" dirty="0">
              <a:latin typeface="Calibri" panose="020F0502020204030204" pitchFamily="34" charset="0"/>
              <a:cs typeface="Arial" panose="020B0604020202020204" pitchFamily="34" charset="0"/>
            </a:endParaRPr>
          </a:p>
          <a:p>
            <a:pPr marL="342900" indent="-342900" eaLnBrk="1" hangingPunct="1">
              <a:lnSpc>
                <a:spcPct val="80000"/>
              </a:lnSpc>
              <a:spcBef>
                <a:spcPct val="20000"/>
              </a:spcBef>
              <a:buClr>
                <a:schemeClr val="tx1"/>
              </a:buClr>
              <a:buSzPct val="100000"/>
              <a:buFont typeface="Wingdings" panose="05000000000000000000" pitchFamily="2" charset="2"/>
              <a:buChar char="v"/>
              <a:defRPr/>
            </a:pPr>
            <a:r>
              <a:rPr lang="en-US" dirty="0">
                <a:latin typeface="Calibri" panose="020F0502020204030204" pitchFamily="34" charset="0"/>
                <a:cs typeface="Arial" panose="020B0604020202020204" pitchFamily="34" charset="0"/>
              </a:rPr>
              <a:t>Customer need not provide his/her 16 digit number and expiry date of all lost cards</a:t>
            </a:r>
          </a:p>
          <a:p>
            <a:pPr marL="342900" indent="-342900" eaLnBrk="1" hangingPunct="1">
              <a:lnSpc>
                <a:spcPct val="80000"/>
              </a:lnSpc>
              <a:spcBef>
                <a:spcPct val="20000"/>
              </a:spcBef>
              <a:buClr>
                <a:schemeClr val="tx1"/>
              </a:buClr>
              <a:buSzPct val="100000"/>
              <a:buFont typeface="Wingdings" panose="05000000000000000000" pitchFamily="2" charset="2"/>
              <a:buChar char="v"/>
              <a:defRPr/>
            </a:pPr>
            <a:endParaRPr lang="en-US" dirty="0">
              <a:latin typeface="Calibri" panose="020F0502020204030204" pitchFamily="34" charset="0"/>
              <a:cs typeface="Arial" panose="020B0604020202020204" pitchFamily="34" charset="0"/>
            </a:endParaRPr>
          </a:p>
          <a:p>
            <a:pPr marL="342900" indent="-342900" eaLnBrk="1" hangingPunct="1">
              <a:lnSpc>
                <a:spcPct val="80000"/>
              </a:lnSpc>
              <a:spcBef>
                <a:spcPct val="20000"/>
              </a:spcBef>
              <a:buClr>
                <a:schemeClr val="tx1"/>
              </a:buClr>
              <a:buSzPct val="100000"/>
              <a:buFont typeface="Wingdings" panose="05000000000000000000" pitchFamily="2" charset="2"/>
              <a:buChar char="v"/>
              <a:defRPr/>
            </a:pPr>
            <a:r>
              <a:rPr lang="en-US" dirty="0">
                <a:latin typeface="Calibri" panose="020F0502020204030204" pitchFamily="34" charset="0"/>
                <a:cs typeface="Arial" panose="020B0604020202020204" pitchFamily="34" charset="0"/>
              </a:rPr>
              <a:t>Customer need not call on different bank’s customer care number</a:t>
            </a:r>
          </a:p>
          <a:p>
            <a:pPr marL="342900" indent="-342900" eaLnBrk="1" hangingPunct="1">
              <a:lnSpc>
                <a:spcPct val="80000"/>
              </a:lnSpc>
              <a:spcBef>
                <a:spcPct val="20000"/>
              </a:spcBef>
              <a:buClr>
                <a:schemeClr val="tx1"/>
              </a:buClr>
              <a:buSzPct val="100000"/>
              <a:buFont typeface="Wingdings" panose="05000000000000000000" pitchFamily="2" charset="2"/>
              <a:buChar char="v"/>
              <a:defRPr/>
            </a:pPr>
            <a:endParaRPr lang="en-US" dirty="0">
              <a:latin typeface="Calibri" panose="020F0502020204030204" pitchFamily="34" charset="0"/>
              <a:cs typeface="Arial" panose="020B0604020202020204" pitchFamily="34" charset="0"/>
            </a:endParaRPr>
          </a:p>
          <a:p>
            <a:pPr marL="342900" indent="-342900" eaLnBrk="1" hangingPunct="1">
              <a:lnSpc>
                <a:spcPct val="80000"/>
              </a:lnSpc>
              <a:spcBef>
                <a:spcPct val="20000"/>
              </a:spcBef>
              <a:buClr>
                <a:schemeClr val="tx1"/>
              </a:buClr>
              <a:buSzPct val="100000"/>
              <a:buFont typeface="Wingdings" panose="05000000000000000000" pitchFamily="2" charset="2"/>
              <a:buChar char="v"/>
              <a:defRPr/>
            </a:pPr>
            <a:r>
              <a:rPr lang="en-US" dirty="0">
                <a:latin typeface="Calibri" panose="020F0502020204030204" pitchFamily="34" charset="0"/>
                <a:cs typeface="Arial" panose="020B0604020202020204" pitchFamily="34" charset="0"/>
              </a:rPr>
              <a:t>Customer will not face any </a:t>
            </a:r>
            <a:r>
              <a:rPr lang="en-US" dirty="0" smtClean="0">
                <a:latin typeface="Calibri" panose="020F0502020204030204" pitchFamily="34" charset="0"/>
                <a:cs typeface="Arial" panose="020B0604020202020204" pitchFamily="34" charset="0"/>
              </a:rPr>
              <a:t>long Interactive </a:t>
            </a:r>
            <a:r>
              <a:rPr lang="en-US" dirty="0">
                <a:latin typeface="Calibri" panose="020F0502020204030204" pitchFamily="34" charset="0"/>
                <a:cs typeface="Arial" panose="020B0604020202020204" pitchFamily="34" charset="0"/>
              </a:rPr>
              <a:t>Voice Response (IVR) on this number</a:t>
            </a:r>
          </a:p>
          <a:p>
            <a:pPr marL="342900" indent="-342900" eaLnBrk="1" hangingPunct="1">
              <a:lnSpc>
                <a:spcPct val="80000"/>
              </a:lnSpc>
              <a:spcBef>
                <a:spcPct val="20000"/>
              </a:spcBef>
              <a:buClr>
                <a:schemeClr val="tx1"/>
              </a:buClr>
              <a:buSzPct val="100000"/>
              <a:buFont typeface="Wingdings" panose="05000000000000000000" pitchFamily="2" charset="2"/>
              <a:buChar char="v"/>
              <a:defRPr/>
            </a:pPr>
            <a:endParaRPr lang="en-US" dirty="0">
              <a:latin typeface="Calibri" panose="020F0502020204030204" pitchFamily="34" charset="0"/>
              <a:cs typeface="Arial" panose="020B0604020202020204" pitchFamily="34" charset="0"/>
            </a:endParaRPr>
          </a:p>
          <a:p>
            <a:pPr marL="342900" indent="-342900" eaLnBrk="1" hangingPunct="1">
              <a:lnSpc>
                <a:spcPct val="80000"/>
              </a:lnSpc>
              <a:spcBef>
                <a:spcPct val="20000"/>
              </a:spcBef>
              <a:buClr>
                <a:schemeClr val="tx1"/>
              </a:buClr>
              <a:buSzPct val="100000"/>
              <a:buFont typeface="Wingdings" panose="05000000000000000000" pitchFamily="2" charset="2"/>
              <a:buChar char="v"/>
              <a:defRPr/>
            </a:pPr>
            <a:r>
              <a:rPr lang="en-US" dirty="0">
                <a:latin typeface="Calibri" panose="020F0502020204030204" pitchFamily="34" charset="0"/>
                <a:cs typeface="Arial" panose="020B0604020202020204" pitchFamily="34" charset="0"/>
              </a:rPr>
              <a:t>Customer can block all </a:t>
            </a:r>
            <a:r>
              <a:rPr lang="en-US" dirty="0" smtClean="0">
                <a:latin typeface="Calibri" panose="020F0502020204030204" pitchFamily="34" charset="0"/>
                <a:cs typeface="Arial" panose="020B0604020202020204" pitchFamily="34" charset="0"/>
              </a:rPr>
              <a:t>bank’s </a:t>
            </a:r>
            <a:r>
              <a:rPr lang="en-US" dirty="0">
                <a:latin typeface="Calibri" panose="020F0502020204030204" pitchFamily="34" charset="0"/>
                <a:cs typeface="Arial" panose="020B0604020202020204" pitchFamily="34" charset="0"/>
              </a:rPr>
              <a:t>card using one toll free number </a:t>
            </a:r>
          </a:p>
          <a:p>
            <a:pPr marL="342900" indent="-342900" eaLnBrk="1" hangingPunct="1">
              <a:lnSpc>
                <a:spcPct val="80000"/>
              </a:lnSpc>
              <a:spcBef>
                <a:spcPct val="20000"/>
              </a:spcBef>
              <a:buClr>
                <a:schemeClr val="tx1"/>
              </a:buClr>
              <a:buSzPct val="100000"/>
              <a:buFont typeface="Wingdings" panose="05000000000000000000" pitchFamily="2" charset="2"/>
              <a:buNone/>
              <a:defRPr/>
            </a:pPr>
            <a:r>
              <a:rPr lang="en-US" dirty="0">
                <a:latin typeface="Calibri" panose="020F0502020204030204" pitchFamily="34" charset="0"/>
                <a:cs typeface="Arial" panose="020B0604020202020204" pitchFamily="34" charset="0"/>
              </a:rPr>
              <a:t>      (1800-419-4000)</a:t>
            </a:r>
          </a:p>
          <a:p>
            <a:pPr marL="342900" indent="-342900" eaLnBrk="1" hangingPunct="1">
              <a:lnSpc>
                <a:spcPct val="80000"/>
              </a:lnSpc>
              <a:spcBef>
                <a:spcPct val="20000"/>
              </a:spcBef>
              <a:buClr>
                <a:schemeClr val="tx1"/>
              </a:buClr>
              <a:buSzPct val="100000"/>
              <a:buFont typeface="Wingdings" panose="05000000000000000000" pitchFamily="2" charset="2"/>
              <a:buChar char="v"/>
              <a:defRPr/>
            </a:pPr>
            <a:endParaRPr lang="en-US" dirty="0">
              <a:latin typeface="Calibri" panose="020F0502020204030204" pitchFamily="34" charset="0"/>
              <a:cs typeface="Arial" panose="020B0604020202020204" pitchFamily="34" charset="0"/>
            </a:endParaRPr>
          </a:p>
          <a:p>
            <a:pPr marL="342900" indent="-342900" eaLnBrk="1" hangingPunct="1">
              <a:lnSpc>
                <a:spcPct val="80000"/>
              </a:lnSpc>
              <a:spcBef>
                <a:spcPct val="20000"/>
              </a:spcBef>
              <a:buClr>
                <a:schemeClr val="tx1"/>
              </a:buClr>
              <a:buSzPct val="100000"/>
              <a:buFont typeface="Wingdings" panose="05000000000000000000" pitchFamily="2" charset="2"/>
              <a:buChar char="v"/>
              <a:defRPr/>
            </a:pPr>
            <a:r>
              <a:rPr lang="en-US" dirty="0">
                <a:latin typeface="Calibri" panose="020F0502020204030204" pitchFamily="34" charset="0"/>
                <a:cs typeface="Arial" panose="020B0604020202020204" pitchFamily="34" charset="0"/>
              </a:rPr>
              <a:t>24 X 7 X 365 Available Toll free no.</a:t>
            </a:r>
          </a:p>
          <a:p>
            <a:pPr marL="342900" indent="-342900" eaLnBrk="1" hangingPunct="1">
              <a:lnSpc>
                <a:spcPct val="80000"/>
              </a:lnSpc>
              <a:spcBef>
                <a:spcPct val="20000"/>
              </a:spcBef>
              <a:buClr>
                <a:schemeClr val="hlink"/>
              </a:buClr>
              <a:buSzPct val="65000"/>
              <a:buFont typeface="Wingdings" panose="05000000000000000000" pitchFamily="2" charset="2"/>
              <a:buChar char="n"/>
              <a:defRPr/>
            </a:pPr>
            <a:endParaRPr lang="en-US" dirty="0">
              <a:effectLst>
                <a:outerShdw blurRad="38100" dist="38100" dir="2700000" algn="tl">
                  <a:srgbClr val="C0C0C0"/>
                </a:outerShdw>
              </a:effectLst>
              <a:latin typeface="Calibri" panose="020F0502020204030204" pitchFamily="34" charset="0"/>
              <a:cs typeface="Arial" panose="020B0604020202020204" pitchFamily="34" charset="0"/>
            </a:endParaRPr>
          </a:p>
          <a:p>
            <a:pPr marL="342900" indent="-342900" eaLnBrk="1" hangingPunct="1">
              <a:lnSpc>
                <a:spcPct val="80000"/>
              </a:lnSpc>
              <a:spcBef>
                <a:spcPct val="20000"/>
              </a:spcBef>
              <a:buClr>
                <a:schemeClr val="hlink"/>
              </a:buClr>
              <a:buSzPct val="65000"/>
              <a:buFont typeface="Wingdings" panose="05000000000000000000" pitchFamily="2" charset="2"/>
              <a:buChar char="n"/>
              <a:defRPr/>
            </a:pPr>
            <a:endParaRPr lang="en-IN" dirty="0">
              <a:effectLst>
                <a:outerShdw blurRad="38100" dist="38100" dir="2700000" algn="tl">
                  <a:srgbClr val="C0C0C0"/>
                </a:outerShdw>
              </a:effectLst>
              <a:latin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bg1"/>
                </a:solidFill>
                <a:cs typeface="Arial" panose="020B0604020202020204" pitchFamily="34" charset="0"/>
              </a:rPr>
              <a:t>Card Protection Plan benefits</a:t>
            </a:r>
            <a:endParaRPr lang="en-IN" sz="2800" dirty="0"/>
          </a:p>
        </p:txBody>
      </p:sp>
      <p:pic>
        <p:nvPicPr>
          <p:cNvPr id="5" name="Picture 4"/>
          <p:cNvPicPr>
            <a:picLocks noChangeAspect="1"/>
          </p:cNvPicPr>
          <p:nvPr/>
        </p:nvPicPr>
        <p:blipFill>
          <a:blip r:embed="rId2"/>
          <a:stretch>
            <a:fillRect/>
          </a:stretch>
        </p:blipFill>
        <p:spPr>
          <a:xfrm>
            <a:off x="2819400" y="1600200"/>
            <a:ext cx="3886200" cy="4038600"/>
          </a:xfrm>
          <a:prstGeom prst="rect">
            <a:avLst/>
          </a:prstGeom>
        </p:spPr>
      </p:pic>
      <p:sp>
        <p:nvSpPr>
          <p:cNvPr id="6" name="Rectangle 5"/>
          <p:cNvSpPr/>
          <p:nvPr/>
        </p:nvSpPr>
        <p:spPr>
          <a:xfrm>
            <a:off x="628650" y="5711735"/>
            <a:ext cx="7886700" cy="523220"/>
          </a:xfrm>
          <a:prstGeom prst="rect">
            <a:avLst/>
          </a:prstGeom>
        </p:spPr>
        <p:txBody>
          <a:bodyPr wrap="square">
            <a:spAutoFit/>
          </a:bodyPr>
          <a:lstStyle/>
          <a:p>
            <a:pPr eaLnBrk="1" hangingPunct="1">
              <a:defRPr/>
            </a:pPr>
            <a:r>
              <a:rPr lang="en-IN" sz="1400" dirty="0">
                <a:effectLst>
                  <a:outerShdw blurRad="38100" dist="38100" dir="2700000" algn="tl">
                    <a:srgbClr val="C0C0C0"/>
                  </a:outerShdw>
                </a:effectLst>
                <a:latin typeface="Calibri" panose="020F0502020204030204" pitchFamily="34" charset="0"/>
                <a:cs typeface="Arial" panose="020B0604020202020204" pitchFamily="34" charset="0"/>
              </a:rPr>
              <a:t>CPP has a Tie up with All Indian Bank CPP team calls each of the bank simultaneously; Furnishes information on customer’s behalf to  get all customer’s cards blocked.</a:t>
            </a:r>
            <a:endParaRPr lang="en-US" sz="1400" dirty="0">
              <a:effectLst>
                <a:outerShdw blurRad="38100" dist="38100" dir="2700000" algn="tl">
                  <a:srgbClr val="C0C0C0"/>
                </a:outerShdw>
              </a:effectLst>
              <a:latin typeface="Calibri" panose="020F0502020204030204" pitchFamily="34" charset="0"/>
              <a:cs typeface="Arial" panose="020B0604020202020204" pitchFamily="34" charset="0"/>
            </a:endParaRPr>
          </a:p>
        </p:txBody>
      </p:sp>
      <p:sp>
        <p:nvSpPr>
          <p:cNvPr id="7" name="Rectangle 17"/>
          <p:cNvSpPr>
            <a:spLocks noChangeArrowheads="1"/>
          </p:cNvSpPr>
          <p:nvPr/>
        </p:nvSpPr>
        <p:spPr bwMode="auto">
          <a:xfrm>
            <a:off x="152400" y="2590800"/>
            <a:ext cx="2895600" cy="830997"/>
          </a:xfrm>
          <a:prstGeom prst="rect">
            <a:avLst/>
          </a:prstGeom>
          <a:noFill/>
          <a:ln w="9525">
            <a:noFill/>
            <a:miter lim="800000"/>
          </a:ln>
          <a:effectLst/>
        </p:spPr>
        <p:txBody>
          <a:bodyPr wrap="square">
            <a:spAutoFit/>
          </a:bodyPr>
          <a:lstStyle/>
          <a:p>
            <a:pPr eaLnBrk="1" hangingPunct="1">
              <a:defRPr/>
            </a:pPr>
            <a:r>
              <a:rPr lang="en-IN" sz="2400"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Arial" panose="020B0604020202020204" pitchFamily="34" charset="0"/>
              </a:rPr>
              <a:t>Card Blocking                        Pitching </a:t>
            </a:r>
            <a:endParaRPr lang="en-US" sz="2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746509"/>
            <a:ext cx="57626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p:cNvSpPr txBox="1">
            <a:spLocks noChangeArrowheads="1"/>
          </p:cNvSpPr>
          <p:nvPr/>
        </p:nvSpPr>
        <p:spPr bwMode="auto">
          <a:xfrm>
            <a:off x="150256" y="1781691"/>
            <a:ext cx="61722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eaLnBrk="1" hangingPunct="1">
              <a:spcBef>
                <a:spcPct val="0"/>
              </a:spcBef>
              <a:buFont typeface="Wingdings" panose="05000000000000000000" pitchFamily="2" charset="2"/>
              <a:buChar char="v"/>
            </a:pPr>
            <a:r>
              <a:rPr lang="en-US" altLang="en-US" sz="1400" dirty="0">
                <a:latin typeface="Calibri" panose="020F0502020204030204" pitchFamily="34" charset="0"/>
              </a:rPr>
              <a:t>Incase customer is traveling out of city or abroad. (min 250 km away from hometown)</a:t>
            </a:r>
          </a:p>
          <a:p>
            <a:pPr eaLnBrk="1" hangingPunct="1">
              <a:spcBef>
                <a:spcPct val="0"/>
              </a:spcBef>
              <a:buFont typeface="Wingdings" panose="05000000000000000000" pitchFamily="2" charset="2"/>
              <a:buChar char="v"/>
            </a:pPr>
            <a:r>
              <a:rPr lang="en-US" altLang="en-US" sz="1400" dirty="0">
                <a:latin typeface="Calibri" panose="020F0502020204030204" pitchFamily="34" charset="0"/>
              </a:rPr>
              <a:t>Incase of loss of cards, within </a:t>
            </a:r>
            <a:r>
              <a:rPr lang="en-US" altLang="en-US" sz="1400" dirty="0" smtClean="0">
                <a:latin typeface="Calibri" panose="020F0502020204030204" pitchFamily="34" charset="0"/>
              </a:rPr>
              <a:t>24hrs </a:t>
            </a:r>
            <a:r>
              <a:rPr lang="en-US" altLang="en-US" sz="1400" dirty="0">
                <a:latin typeface="Calibri" panose="020F0502020204030204" pitchFamily="34" charset="0"/>
              </a:rPr>
              <a:t>from realization, customer has to call on CPP helpline number and report loss of cards. Cards will be blocked and if customer required CPP will provide executive visit in India within </a:t>
            </a:r>
            <a:r>
              <a:rPr lang="en-US" altLang="en-US" sz="1400" dirty="0" smtClean="0">
                <a:latin typeface="Calibri" panose="020F0502020204030204" pitchFamily="34" charset="0"/>
              </a:rPr>
              <a:t>24hrs </a:t>
            </a:r>
            <a:r>
              <a:rPr lang="en-US" altLang="en-US" sz="1400" dirty="0">
                <a:latin typeface="Calibri" panose="020F0502020204030204" pitchFamily="34" charset="0"/>
              </a:rPr>
              <a:t>and in abroad within 48 hrs. </a:t>
            </a:r>
          </a:p>
          <a:p>
            <a:pPr eaLnBrk="1" hangingPunct="1">
              <a:spcBef>
                <a:spcPct val="0"/>
              </a:spcBef>
              <a:buFont typeface="Wingdings" panose="05000000000000000000" pitchFamily="2" charset="2"/>
              <a:buChar char="v"/>
            </a:pPr>
            <a:r>
              <a:rPr lang="en-US" altLang="en-US" sz="1400" dirty="0">
                <a:latin typeface="Calibri" panose="020F0502020204030204" pitchFamily="34" charset="0"/>
              </a:rPr>
              <a:t>Customer need not to pay any interest for ETA amount.</a:t>
            </a:r>
          </a:p>
          <a:p>
            <a:pPr eaLnBrk="1" hangingPunct="1">
              <a:spcBef>
                <a:spcPct val="0"/>
              </a:spcBef>
              <a:buFont typeface="Wingdings" panose="05000000000000000000" pitchFamily="2" charset="2"/>
              <a:buChar char="v"/>
            </a:pPr>
            <a:r>
              <a:rPr lang="en-US" altLang="en-US" sz="1400" dirty="0">
                <a:latin typeface="Calibri" panose="020F0502020204030204" pitchFamily="34" charset="0"/>
              </a:rPr>
              <a:t>Customer can </a:t>
            </a:r>
            <a:r>
              <a:rPr lang="en-US" altLang="en-US" sz="1400" dirty="0" smtClean="0">
                <a:latin typeface="Calibri" panose="020F0502020204030204" pitchFamily="34" charset="0"/>
              </a:rPr>
              <a:t>return </a:t>
            </a:r>
            <a:r>
              <a:rPr lang="en-US" altLang="en-US" sz="1400" dirty="0">
                <a:latin typeface="Calibri" panose="020F0502020204030204" pitchFamily="34" charset="0"/>
              </a:rPr>
              <a:t>this amount </a:t>
            </a:r>
            <a:r>
              <a:rPr lang="en-US" altLang="en-US" sz="1400" dirty="0" smtClean="0">
                <a:latin typeface="Calibri" panose="020F0502020204030204" pitchFamily="34" charset="0"/>
              </a:rPr>
              <a:t>to CPP within </a:t>
            </a:r>
            <a:r>
              <a:rPr lang="en-US" altLang="en-US" sz="1400" dirty="0">
                <a:latin typeface="Calibri" panose="020F0502020204030204" pitchFamily="34" charset="0"/>
              </a:rPr>
              <a:t>28 days by DD or cheque. Customer need to call CPP Helpline no for further assistance.</a:t>
            </a:r>
          </a:p>
          <a:p>
            <a:pPr eaLnBrk="1" hangingPunct="1">
              <a:spcBef>
                <a:spcPct val="0"/>
              </a:spcBef>
              <a:buFont typeface="Wingdings" panose="05000000000000000000" pitchFamily="2" charset="2"/>
              <a:buChar char="v"/>
            </a:pPr>
            <a:r>
              <a:rPr lang="en-US" altLang="en-US" sz="1400" dirty="0">
                <a:latin typeface="Calibri" panose="020F0502020204030204" pitchFamily="34" charset="0"/>
              </a:rPr>
              <a:t>Cash will be provided to primary holder only in every plan within India</a:t>
            </a:r>
            <a:r>
              <a:rPr lang="en-US" altLang="en-US" sz="1700" dirty="0">
                <a:latin typeface="Calibri" panose="020F0502020204030204" pitchFamily="34" charset="0"/>
              </a:rPr>
              <a:t>.</a:t>
            </a:r>
          </a:p>
        </p:txBody>
      </p:sp>
      <p:graphicFrame>
        <p:nvGraphicFramePr>
          <p:cNvPr id="6" name="Group 70"/>
          <p:cNvGraphicFramePr>
            <a:graphicFrameLocks noGrp="1"/>
          </p:cNvGraphicFramePr>
          <p:nvPr/>
        </p:nvGraphicFramePr>
        <p:xfrm>
          <a:off x="152401" y="4038602"/>
          <a:ext cx="6477000" cy="2527432"/>
        </p:xfrm>
        <a:graphic>
          <a:graphicData uri="http://schemas.openxmlformats.org/drawingml/2006/table">
            <a:tbl>
              <a:tblPr>
                <a:tableStyleId>{BC89EF96-8CEA-46FF-86C4-4CE0E7609802}</a:tableStyleId>
              </a:tblPr>
              <a:tblGrid>
                <a:gridCol w="3549685"/>
                <a:gridCol w="986535"/>
                <a:gridCol w="970987"/>
                <a:gridCol w="969793"/>
              </a:tblGrid>
              <a:tr h="244052">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500" u="none" strike="noStrike" cap="none" normalizeH="0" baseline="0" dirty="0" smtClean="0">
                          <a:ln>
                            <a:noFill/>
                          </a:ln>
                          <a:effectLst/>
                        </a:rPr>
                        <a:t>Emergency Travel Assistance </a:t>
                      </a:r>
                      <a:endParaRPr kumimoji="0" lang="en-US" sz="1500" b="1"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500" u="none" strike="noStrike" cap="none" normalizeH="0" baseline="0" smtClean="0">
                          <a:ln>
                            <a:noFill/>
                          </a:ln>
                          <a:effectLst/>
                        </a:rPr>
                        <a:t>Classic </a:t>
                      </a:r>
                      <a:endParaRPr kumimoji="0" lang="en-US" sz="1500" b="1"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500" u="none" strike="noStrike" cap="none" normalizeH="0" baseline="0" smtClean="0">
                          <a:ln>
                            <a:noFill/>
                          </a:ln>
                          <a:effectLst/>
                        </a:rPr>
                        <a:t>Premium </a:t>
                      </a:r>
                      <a:endParaRPr kumimoji="0" lang="en-US" sz="1500" b="1"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500" u="none" strike="noStrike" cap="none" normalizeH="0" baseline="0" smtClean="0">
                          <a:ln>
                            <a:noFill/>
                          </a:ln>
                          <a:effectLst/>
                        </a:rPr>
                        <a:t>Platinum </a:t>
                      </a:r>
                      <a:endParaRPr kumimoji="0" lang="en-US" sz="1500" b="1"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rowSpan="2">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Emergency Cash in India</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291313"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vMerge="1">
                  <a:txBody>
                    <a:bodyPr/>
                    <a:lstStyle/>
                    <a:p>
                      <a:endParaRPr 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5,000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20,000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20,000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rowSpan="2">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Emergency advance - hotels (Abroad)</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291313"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Up-to</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vMerge="1">
                  <a:txBody>
                    <a:bodyPr/>
                    <a:lstStyle/>
                    <a:p>
                      <a:endParaRPr 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80,000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12,0000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16,0000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rowSpan="2">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Emergency advance - hotels (India)</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291313"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Up-to</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 </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vMerge="1">
                  <a:txBody>
                    <a:bodyPr/>
                    <a:lstStyle/>
                    <a:p>
                      <a:endParaRPr 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40,000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60,000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80,000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rowSpan="2">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Replacement travel ticket advance (Abroad)</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291313"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Up-to</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 </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vMerge="1">
                  <a:txBody>
                    <a:bodyPr/>
                    <a:lstStyle/>
                    <a:p>
                      <a:endParaRPr 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80,000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12,0000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16,0000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rowSpan="2">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Replacement travel ticket advance (India)</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291313"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smtClean="0">
                          <a:ln>
                            <a:noFill/>
                          </a:ln>
                          <a:effectLst/>
                        </a:rPr>
                        <a:t>Up-to</a:t>
                      </a:r>
                      <a:endParaRPr kumimoji="0" lang="en-US" sz="14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Up-to </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r h="228338">
                <a:tc vMerge="1">
                  <a:txBody>
                    <a:bodyPr/>
                    <a:lstStyle/>
                    <a:p>
                      <a:endParaRPr 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40,000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60,000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sz="1400" u="none" strike="noStrike" cap="none" normalizeH="0" baseline="0" dirty="0" smtClean="0">
                          <a:ln>
                            <a:noFill/>
                          </a:ln>
                          <a:effectLst/>
                        </a:rPr>
                        <a:t>Rs 80,000</a:t>
                      </a:r>
                      <a:endParaRPr kumimoji="0" lang="en-US" sz="14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8092" marR="8092" marT="8094" marB="0" anchor="ctr" horzOverflow="overflow"/>
                </a:tc>
              </a:tr>
            </a:tbl>
          </a:graphicData>
        </a:graphic>
      </p:graphicFrame>
      <p:pic>
        <p:nvPicPr>
          <p:cNvPr id="7" name="Picture 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341" y="1865272"/>
            <a:ext cx="2438400" cy="175585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6629400" y="4419600"/>
            <a:ext cx="2514599" cy="867930"/>
          </a:xfrm>
          <a:prstGeom prst="rect">
            <a:avLst/>
          </a:prstGeom>
        </p:spPr>
        <p:txBody>
          <a:bodyPr wrap="square">
            <a:spAutoFit/>
          </a:bodyPr>
          <a:lstStyle/>
          <a:p>
            <a:pPr marL="0" indent="0" algn="ctr">
              <a:lnSpc>
                <a:spcPct val="90000"/>
              </a:lnSpc>
              <a:buFont typeface="Arial" panose="020B0604020202020204" pitchFamily="34" charset="0"/>
              <a:buNone/>
              <a:defRPr/>
            </a:pPr>
            <a:r>
              <a:rPr lang="en-US" altLang="en-US" sz="1400" dirty="0">
                <a:latin typeface="Calibri" panose="020F0502020204030204" pitchFamily="34" charset="0"/>
              </a:rPr>
              <a:t>Note:- If customer will not be able to refund the amount within 28 days then its sole discretion of  CPP.</a:t>
            </a:r>
            <a:endParaRPr lang="en-IN" altLang="en-US" sz="1400" dirty="0">
              <a:latin typeface="Calibri" panose="020F0502020204030204" pitchFamily="34" charset="0"/>
            </a:endParaRPr>
          </a:p>
        </p:txBody>
      </p:sp>
      <p:sp>
        <p:nvSpPr>
          <p:cNvPr id="9" name="Rectangle 8"/>
          <p:cNvSpPr/>
          <p:nvPr/>
        </p:nvSpPr>
        <p:spPr>
          <a:xfrm>
            <a:off x="381000" y="1412359"/>
            <a:ext cx="3294235" cy="369332"/>
          </a:xfrm>
          <a:prstGeom prst="rect">
            <a:avLst/>
          </a:prstGeom>
        </p:spPr>
        <p:txBody>
          <a:bodyPr wrap="none">
            <a:spAutoFit/>
          </a:bodyPr>
          <a:lstStyle/>
          <a:p>
            <a:pPr eaLnBrk="1" hangingPunct="1">
              <a:defRPr/>
            </a:pPr>
            <a:r>
              <a:rPr lang="en-US" b="1" dirty="0">
                <a:latin typeface="+mn-lt"/>
                <a:cs typeface="Arial" panose="020B0604020202020204" pitchFamily="34" charset="0"/>
              </a:rPr>
              <a:t>Emergency Travelling Assistance </a:t>
            </a:r>
            <a:endParaRPr lang="en-IN" b="1" dirty="0">
              <a:latin typeface="+mn-lt"/>
              <a:cs typeface="Arial" panose="020B0604020202020204" pitchFamily="34" charset="0"/>
            </a:endParaRPr>
          </a:p>
        </p:txBody>
      </p:sp>
      <p:sp>
        <p:nvSpPr>
          <p:cNvPr id="10" name="Rectangle 9"/>
          <p:cNvSpPr/>
          <p:nvPr/>
        </p:nvSpPr>
        <p:spPr>
          <a:xfrm>
            <a:off x="412124" y="865068"/>
            <a:ext cx="4535537" cy="523220"/>
          </a:xfrm>
          <a:prstGeom prst="rect">
            <a:avLst/>
          </a:prstGeom>
        </p:spPr>
        <p:txBody>
          <a:bodyPr wrap="none">
            <a:spAutoFit/>
          </a:bodyPr>
          <a:lstStyle/>
          <a:p>
            <a:r>
              <a:rPr lang="en-US" sz="2800" b="1" dirty="0">
                <a:solidFill>
                  <a:schemeClr val="bg1"/>
                </a:solidFill>
                <a:latin typeface="+mn-lt"/>
                <a:cs typeface="Arial" panose="020B0604020202020204" pitchFamily="34" charset="0"/>
              </a:rPr>
              <a:t>Card Protection Plan benefits</a:t>
            </a:r>
            <a:endParaRPr lang="en-IN" sz="2800" dirty="0">
              <a:latin typeface="+mn-lt"/>
            </a:endParaRPr>
          </a:p>
        </p:txBody>
      </p:sp>
      <p:pic>
        <p:nvPicPr>
          <p:cNvPr id="11"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6941" y="5287530"/>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94619"/>
            <a:ext cx="7886700" cy="510382"/>
          </a:xfrm>
        </p:spPr>
        <p:txBody>
          <a:bodyPr/>
          <a:lstStyle/>
          <a:p>
            <a:r>
              <a:rPr lang="en-US" sz="1800" b="1" dirty="0" smtClean="0">
                <a:latin typeface="+mn-lt"/>
              </a:rPr>
              <a:t>ETA Pitching</a:t>
            </a:r>
            <a:endParaRPr lang="en-IN" sz="1800" b="1" dirty="0">
              <a:latin typeface="+mn-lt"/>
            </a:endParaRPr>
          </a:p>
        </p:txBody>
      </p:sp>
      <p:pic>
        <p:nvPicPr>
          <p:cNvPr id="5" name="Content Placeholder 4"/>
          <p:cNvPicPr>
            <a:picLocks noGrp="1" noChangeAspect="1"/>
          </p:cNvPicPr>
          <p:nvPr>
            <p:ph sz="half" idx="1"/>
          </p:nvPr>
        </p:nvPicPr>
        <p:blipFill>
          <a:blip r:embed="rId2"/>
          <a:stretch>
            <a:fillRect/>
          </a:stretch>
        </p:blipFill>
        <p:spPr>
          <a:xfrm>
            <a:off x="628650" y="2057400"/>
            <a:ext cx="7886700" cy="3810000"/>
          </a:xfrm>
          <a:prstGeom prst="rect">
            <a:avLst/>
          </a:prstGeom>
        </p:spPr>
      </p:pic>
      <p:sp>
        <p:nvSpPr>
          <p:cNvPr id="6" name="Rectangle 5"/>
          <p:cNvSpPr/>
          <p:nvPr/>
        </p:nvSpPr>
        <p:spPr>
          <a:xfrm>
            <a:off x="228600" y="757099"/>
            <a:ext cx="4535537" cy="523220"/>
          </a:xfrm>
          <a:prstGeom prst="rect">
            <a:avLst/>
          </a:prstGeom>
        </p:spPr>
        <p:txBody>
          <a:bodyPr wrap="none">
            <a:spAutoFit/>
          </a:bodyPr>
          <a:lstStyle/>
          <a:p>
            <a:r>
              <a:rPr lang="en-US" sz="2800" b="1" dirty="0">
                <a:solidFill>
                  <a:schemeClr val="bg1"/>
                </a:solidFill>
                <a:latin typeface="+mn-lt"/>
                <a:cs typeface="Arial" panose="020B0604020202020204" pitchFamily="34" charset="0"/>
              </a:rPr>
              <a:t>Card Protection Plan benefits</a:t>
            </a:r>
            <a:endParaRPr lang="en-IN" sz="2800" dirty="0">
              <a:latin typeface="+mn-lt"/>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86000"/>
            <a:ext cx="57626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409667" y="6399569"/>
            <a:ext cx="7262108" cy="480131"/>
          </a:xfrm>
          <a:prstGeom prst="rect">
            <a:avLst/>
          </a:prstGeom>
        </p:spPr>
        <p:txBody>
          <a:bodyPr wrap="square">
            <a:spAutoFit/>
          </a:bodyPr>
          <a:lstStyle/>
          <a:p>
            <a:pPr marL="0" indent="0" algn="ctr">
              <a:lnSpc>
                <a:spcPct val="90000"/>
              </a:lnSpc>
              <a:buFont typeface="Arial" panose="020B0604020202020204" pitchFamily="34" charset="0"/>
              <a:buNone/>
              <a:defRPr/>
            </a:pPr>
            <a:r>
              <a:rPr lang="en-US" altLang="en-US" sz="1400" dirty="0">
                <a:latin typeface="Calibri" panose="020F0502020204030204" pitchFamily="34" charset="0"/>
              </a:rPr>
              <a:t>Note:- If customer will not be able to refund the amount within 28 days then its sole discretion of  CPP.</a:t>
            </a:r>
            <a:endParaRPr lang="en-IN" altLang="en-US" sz="1400" dirty="0">
              <a:latin typeface="Calibri" panose="020F0502020204030204" pitchFamily="34" charset="0"/>
            </a:endParaRPr>
          </a:p>
        </p:txBody>
      </p:sp>
      <p:pic>
        <p:nvPicPr>
          <p:cNvPr id="10" name="Picture 13" descr="http://t1.gstatic.com/images?q=tbn:ANd9GcTUj1wsV4ko_nmR7PdLMFsTO4UTP6gqg25p6ApwiCScQiu5agj10qMCi2G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467" y="5310456"/>
            <a:ext cx="1219200" cy="1418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11" name="Picture 9" descr="http://t2.gstatic.com/images?q=tbn:ANd9GcTdDwDCxaFZuP8-2EO3O6KJ8yKa-sWVvspqq3iKa5tmxylEcnvGqQ9jrlbC">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483324"/>
            <a:ext cx="1741632" cy="1605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PP theme">
  <a:themeElements>
    <a:clrScheme name="Custom 1">
      <a:dk1>
        <a:srgbClr val="141414"/>
      </a:dk1>
      <a:lt1>
        <a:sysClr val="window" lastClr="FFFFFF"/>
      </a:lt1>
      <a:dk2>
        <a:srgbClr val="ED1C24"/>
      </a:dk2>
      <a:lt2>
        <a:srgbClr val="EBEBEB"/>
      </a:lt2>
      <a:accent1>
        <a:srgbClr val="4F81BD"/>
      </a:accent1>
      <a:accent2>
        <a:srgbClr val="C0504D"/>
      </a:accent2>
      <a:accent3>
        <a:srgbClr val="9BBB59"/>
      </a:accent3>
      <a:accent4>
        <a:srgbClr val="8064A2"/>
      </a:accent4>
      <a:accent5>
        <a:srgbClr val="4BACC6"/>
      </a:accent5>
      <a:accent6>
        <a:srgbClr val="F79646"/>
      </a:accent6>
      <a:hlink>
        <a:srgbClr val="141414"/>
      </a:hlink>
      <a:folHlink>
        <a:srgbClr val="29C1D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a:defRPr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4354</Words>
  <Application>Microsoft Office PowerPoint</Application>
  <PresentationFormat>On-screen Show (4:3)</PresentationFormat>
  <Paragraphs>601</Paragraphs>
  <Slides>41</Slides>
  <Notes>5</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44" baseType="lpstr">
      <vt:lpstr>Office Theme</vt:lpstr>
      <vt:lpstr>CPP theme</vt:lpstr>
      <vt:lpstr>Acrobat Document</vt:lpstr>
      <vt:lpstr>PowerPoint Presentation</vt:lpstr>
      <vt:lpstr>CPP Group</vt:lpstr>
      <vt:lpstr>PowerPoint Presentation</vt:lpstr>
      <vt:lpstr>Why CPP?</vt:lpstr>
      <vt:lpstr>Who Provides this Service? </vt:lpstr>
      <vt:lpstr>Card Protection Plan benefits </vt:lpstr>
      <vt:lpstr>Card Protection Plan benefits</vt:lpstr>
      <vt:lpstr>PowerPoint Presentation</vt:lpstr>
      <vt:lpstr>ETA Pitching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Assistance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Optionality</vt:lpstr>
      <vt:lpstr>Objection handling </vt:lpstr>
      <vt:lpstr>Objection handling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Soumyajit Majumder</dc:creator>
  <cp:lastModifiedBy>VINU SADHU</cp:lastModifiedBy>
  <cp:revision>269</cp:revision>
  <dcterms:created xsi:type="dcterms:W3CDTF">2015-10-23T11:35:00Z</dcterms:created>
  <dcterms:modified xsi:type="dcterms:W3CDTF">2022-08-09T06:49:46Z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4e9d8067-73f0-4621-8652-82d4ce1ec8fd</vt:lpwstr>
  </property>
  <property fmtid="{D5CDD505-2E9C-101B-9397-08002B2CF9AE}" pid="3" name="aliashPowerpointFooter">
    <vt:lpwstr/>
  </property>
  <property fmtid="{D5CDD505-2E9C-101B-9397-08002B2CF9AE}" pid="4" name="SercoClassification">
    <vt:lpwstr>Serco Public (No visible marking)</vt:lpwstr>
  </property>
  <property fmtid="{D5CDD505-2E9C-101B-9397-08002B2CF9AE}" pid="5" name="KSOProductBuildVer">
    <vt:lpwstr>1033-11.2.0.8641</vt:lpwstr>
  </property>
</Properties>
</file>